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9C5FA-1771-4A32-B559-578B4744F426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12B6-A481-4DE5-9CC9-203196A545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303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dirty="0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876203-C4A0-4EB0-9BB9-D95AF58B32EF}" type="slidenum">
              <a:rPr lang="es-MX" smtClean="0"/>
              <a:pPr/>
              <a:t>1</a:t>
            </a:fld>
            <a:endParaRPr lang="es-MX" dirty="0" smtClean="0"/>
          </a:p>
        </p:txBody>
      </p:sp>
      <p:sp>
        <p:nvSpPr>
          <p:cNvPr id="47109" name="4 Marcador de pie de página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MX" smtClean="0">
                <a:latin typeface="Arial" charset="0"/>
                <a:cs typeface="Arial" charset="0"/>
              </a:rPr>
              <a:t>Legislación Aduanera - Derechos Reservados </a:t>
            </a:r>
            <a:endParaRPr lang="es-MX" dirty="0" smtClean="0">
              <a:latin typeface="Arial" charset="0"/>
              <a:cs typeface="Arial" charset="0"/>
            </a:endParaRPr>
          </a:p>
        </p:txBody>
      </p:sp>
      <p:sp>
        <p:nvSpPr>
          <p:cNvPr id="47110" name="5 Marcador de encabezado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MX" dirty="0" smtClean="0">
                <a:latin typeface="Arial" charset="0"/>
                <a:cs typeface="Arial" charset="0"/>
              </a:rPr>
              <a:t>Primera Escuela de Tráfico y Tramitación Aduanal</a:t>
            </a:r>
          </a:p>
        </p:txBody>
      </p:sp>
    </p:spTree>
    <p:extLst>
      <p:ext uri="{BB962C8B-B14F-4D97-AF65-F5344CB8AC3E}">
        <p14:creationId xmlns:p14="http://schemas.microsoft.com/office/powerpoint/2010/main" val="3279556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MX" smtClean="0"/>
              <a:t>Primera Escuela de Tráfico y Tramitación Aduanal</a:t>
            </a:r>
            <a:endParaRPr lang="es-MX" dirty="0" smtClean="0"/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MX" smtClean="0"/>
              <a:t>Legislación Aduanera - Derechos Reservados </a:t>
            </a:r>
            <a:endParaRPr lang="es-MX" dirty="0" smtClean="0"/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12E02-1841-4315-A16F-D14EAE628214}" type="slidenum">
              <a:rPr lang="es-MX" smtClean="0"/>
              <a:pPr/>
              <a:t>2</a:t>
            </a:fld>
            <a:endParaRPr lang="es-MX" dirty="0" smtClean="0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828837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346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1507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5699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endParaRPr lang="es-MX" noProof="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498BB-AE7D-4C15-A0AE-A295AAA90E5B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411ED-9121-44F6-AF3F-CCB8E671A7C0}" type="datetime1">
              <a:rPr lang="es-ES"/>
              <a:pPr>
                <a:defRPr/>
              </a:pPr>
              <a:t>31/07/2014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612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58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4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557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034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643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532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001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177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753E7-1E80-414A-A9BB-391BADA2C682}" type="datetimeFigureOut">
              <a:rPr lang="es-MX" smtClean="0"/>
              <a:t>31/07/2014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B6137-5789-44E8-9D56-DE64A60841D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798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2024034" y="4214819"/>
            <a:ext cx="8334404" cy="714375"/>
          </a:xfrm>
        </p:spPr>
        <p:txBody>
          <a:bodyPr/>
          <a:lstStyle/>
          <a:p>
            <a:pPr algn="r">
              <a:defRPr/>
            </a:pPr>
            <a:r>
              <a:rPr lang="es-MX" sz="2400" b="1" cap="small" dirty="0">
                <a:latin typeface="Arial Rounded MT Bold" pitchFamily="34" charset="0"/>
              </a:rPr>
              <a:t>Regímenes, Despacho y Reconocimiento Aduanero</a:t>
            </a:r>
            <a:endParaRPr lang="es-MX" sz="2400" b="1" cap="small" dirty="0">
              <a:latin typeface="Arial Rounded MT Bold" pitchFamily="34" charset="0"/>
            </a:endParaRPr>
          </a:p>
        </p:txBody>
      </p:sp>
      <p:pic>
        <p:nvPicPr>
          <p:cNvPr id="410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542925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7 Título"/>
          <p:cNvSpPr txBox="1">
            <a:spLocks/>
          </p:cNvSpPr>
          <p:nvPr/>
        </p:nvSpPr>
        <p:spPr>
          <a:xfrm>
            <a:off x="2009775" y="2786059"/>
            <a:ext cx="8229600" cy="1000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s-MX" sz="4000" cap="small" dirty="0">
                <a:latin typeface="Arial Rounded MT Bold" pitchFamily="34" charset="0"/>
                <a:ea typeface="+mj-ea"/>
                <a:cs typeface="+mj-cs"/>
              </a:rPr>
              <a:t>LEGISLACION ADUANERA</a:t>
            </a:r>
            <a:endParaRPr lang="es-MX" sz="4000" cap="small" dirty="0">
              <a:latin typeface="Arial Rounded MT Bold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679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424114" y="2420938"/>
            <a:ext cx="7489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dirty="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309814" y="857232"/>
            <a:ext cx="757237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es-MX" sz="4400" dirty="0">
                <a:latin typeface="Arial Rounded MT Bold" pitchFamily="34" charset="0"/>
              </a:rPr>
              <a:t>Regímenes  Aduaneros</a:t>
            </a:r>
            <a:endParaRPr lang="es-MX" sz="4400" dirty="0">
              <a:latin typeface="Arial Rounded MT Bold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MX" sz="3600" dirty="0">
                <a:latin typeface="Arial Rounded MT Bold" pitchFamily="34" charset="0"/>
              </a:rPr>
              <a:t>Ley Aduanera </a:t>
            </a:r>
          </a:p>
          <a:p>
            <a:pPr algn="ctr">
              <a:spcBef>
                <a:spcPct val="50000"/>
              </a:spcBef>
            </a:pPr>
            <a:r>
              <a:rPr lang="es-MX" sz="3600" dirty="0">
                <a:latin typeface="Arial Rounded MT Bold" pitchFamily="34" charset="0"/>
              </a:rPr>
              <a:t>Título </a:t>
            </a:r>
            <a:r>
              <a:rPr lang="es-MX" sz="3600" dirty="0">
                <a:latin typeface="Arial Rounded MT Bold" pitchFamily="34" charset="0"/>
              </a:rPr>
              <a:t>IV                                     Capítulo I al VII</a:t>
            </a:r>
            <a:endParaRPr lang="es-MX" sz="3600" dirty="0">
              <a:latin typeface="Arial Rounded MT Bold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MX" sz="3600" dirty="0">
                <a:latin typeface="Arial Rounded MT Bold" pitchFamily="34" charset="0"/>
              </a:rPr>
              <a:t>Disposiciones Comunes y Regímenes Aduaneros</a:t>
            </a:r>
            <a:endParaRPr lang="es-MX" sz="3600" dirty="0">
              <a:latin typeface="Arial Rounded MT Bold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08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AutoShape 2"/>
          <p:cNvSpPr>
            <a:spLocks noChangeArrowheads="1"/>
          </p:cNvSpPr>
          <p:nvPr/>
        </p:nvSpPr>
        <p:spPr bwMode="auto">
          <a:xfrm>
            <a:off x="4619625" y="214290"/>
            <a:ext cx="1943100" cy="6492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 dirty="0">
                <a:latin typeface="Arial Black" pitchFamily="34" charset="0"/>
              </a:rPr>
              <a:t>Regímenes Aduaneros</a:t>
            </a:r>
          </a:p>
        </p:txBody>
      </p:sp>
      <p:sp>
        <p:nvSpPr>
          <p:cNvPr id="102403" name="AutoShape 3"/>
          <p:cNvSpPr>
            <a:spLocks noChangeArrowheads="1"/>
          </p:cNvSpPr>
          <p:nvPr/>
        </p:nvSpPr>
        <p:spPr bwMode="auto">
          <a:xfrm>
            <a:off x="2063751" y="1236641"/>
            <a:ext cx="1439863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Definitivos</a:t>
            </a:r>
          </a:p>
        </p:txBody>
      </p:sp>
      <p:sp>
        <p:nvSpPr>
          <p:cNvPr id="10240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424113" y="2027216"/>
            <a:ext cx="151130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Importación</a:t>
            </a:r>
          </a:p>
        </p:txBody>
      </p:sp>
      <p:sp>
        <p:nvSpPr>
          <p:cNvPr id="102405" name="AutoShape 5"/>
          <p:cNvSpPr>
            <a:spLocks noChangeArrowheads="1"/>
          </p:cNvSpPr>
          <p:nvPr/>
        </p:nvSpPr>
        <p:spPr bwMode="auto">
          <a:xfrm>
            <a:off x="2424113" y="2605066"/>
            <a:ext cx="151130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Exportación</a:t>
            </a:r>
          </a:p>
        </p:txBody>
      </p:sp>
      <p:sp>
        <p:nvSpPr>
          <p:cNvPr id="102406" name="AutoShape 6"/>
          <p:cNvSpPr>
            <a:spLocks noChangeArrowheads="1"/>
          </p:cNvSpPr>
          <p:nvPr/>
        </p:nvSpPr>
        <p:spPr bwMode="auto">
          <a:xfrm>
            <a:off x="4872038" y="1235054"/>
            <a:ext cx="1439862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Temporales</a:t>
            </a:r>
          </a:p>
        </p:txBody>
      </p:sp>
      <p:sp>
        <p:nvSpPr>
          <p:cNvPr id="102407" name="AutoShape 7"/>
          <p:cNvSpPr>
            <a:spLocks noChangeArrowheads="1"/>
          </p:cNvSpPr>
          <p:nvPr/>
        </p:nvSpPr>
        <p:spPr bwMode="auto">
          <a:xfrm>
            <a:off x="5448300" y="2027216"/>
            <a:ext cx="151130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Importación</a:t>
            </a:r>
          </a:p>
        </p:txBody>
      </p:sp>
      <p:sp>
        <p:nvSpPr>
          <p:cNvPr id="102408" name="AutoShape 8"/>
          <p:cNvSpPr>
            <a:spLocks noChangeArrowheads="1"/>
          </p:cNvSpPr>
          <p:nvPr/>
        </p:nvSpPr>
        <p:spPr bwMode="auto">
          <a:xfrm>
            <a:off x="5448300" y="4257654"/>
            <a:ext cx="151130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Exportación</a:t>
            </a:r>
          </a:p>
        </p:txBody>
      </p:sp>
      <p:sp>
        <p:nvSpPr>
          <p:cNvPr id="102409" name="AutoShape 9"/>
          <p:cNvSpPr>
            <a:spLocks noChangeArrowheads="1"/>
          </p:cNvSpPr>
          <p:nvPr/>
        </p:nvSpPr>
        <p:spPr bwMode="auto">
          <a:xfrm>
            <a:off x="5737226" y="2603479"/>
            <a:ext cx="1439863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Para retornar en el mismo estado</a:t>
            </a:r>
          </a:p>
        </p:txBody>
      </p:sp>
      <p:sp>
        <p:nvSpPr>
          <p:cNvPr id="102410" name="AutoShape 10"/>
          <p:cNvSpPr>
            <a:spLocks noChangeArrowheads="1"/>
          </p:cNvSpPr>
          <p:nvPr/>
        </p:nvSpPr>
        <p:spPr bwMode="auto">
          <a:xfrm>
            <a:off x="5735638" y="3322615"/>
            <a:ext cx="1439862" cy="6492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Elaboración, transformación o reparación</a:t>
            </a:r>
          </a:p>
        </p:txBody>
      </p:sp>
      <p:sp>
        <p:nvSpPr>
          <p:cNvPr id="102411" name="AutoShape 11"/>
          <p:cNvSpPr>
            <a:spLocks noChangeArrowheads="1"/>
          </p:cNvSpPr>
          <p:nvPr/>
        </p:nvSpPr>
        <p:spPr bwMode="auto">
          <a:xfrm>
            <a:off x="5737226" y="4833916"/>
            <a:ext cx="1439863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Para retornar en el mismo estado</a:t>
            </a:r>
          </a:p>
        </p:txBody>
      </p:sp>
      <p:sp>
        <p:nvSpPr>
          <p:cNvPr id="102412" name="AutoShape 12"/>
          <p:cNvSpPr>
            <a:spLocks noChangeArrowheads="1"/>
          </p:cNvSpPr>
          <p:nvPr/>
        </p:nvSpPr>
        <p:spPr bwMode="auto">
          <a:xfrm>
            <a:off x="5737226" y="5554640"/>
            <a:ext cx="1439863" cy="6492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Elaboración, transformación o reparación</a:t>
            </a:r>
          </a:p>
        </p:txBody>
      </p:sp>
      <p:sp>
        <p:nvSpPr>
          <p:cNvPr id="102413" name="AutoShape 13"/>
          <p:cNvSpPr>
            <a:spLocks noChangeArrowheads="1"/>
          </p:cNvSpPr>
          <p:nvPr/>
        </p:nvSpPr>
        <p:spPr bwMode="auto">
          <a:xfrm>
            <a:off x="7608888" y="1235054"/>
            <a:ext cx="1655762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 dirty="0"/>
              <a:t>Depósito Fiscal</a:t>
            </a:r>
          </a:p>
        </p:txBody>
      </p:sp>
      <p:sp>
        <p:nvSpPr>
          <p:cNvPr id="102414" name="AutoShape 14"/>
          <p:cNvSpPr>
            <a:spLocks noChangeArrowheads="1"/>
          </p:cNvSpPr>
          <p:nvPr/>
        </p:nvSpPr>
        <p:spPr bwMode="auto">
          <a:xfrm>
            <a:off x="8328026" y="2027216"/>
            <a:ext cx="1584325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Almacén General de Depósito</a:t>
            </a:r>
          </a:p>
        </p:txBody>
      </p:sp>
      <p:sp>
        <p:nvSpPr>
          <p:cNvPr id="102415" name="AutoShape 15"/>
          <p:cNvSpPr>
            <a:spLocks noChangeArrowheads="1"/>
          </p:cNvSpPr>
          <p:nvPr/>
        </p:nvSpPr>
        <p:spPr bwMode="auto">
          <a:xfrm>
            <a:off x="8328026" y="2819379"/>
            <a:ext cx="1584325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Tiendas Duty Free</a:t>
            </a:r>
          </a:p>
        </p:txBody>
      </p:sp>
      <p:sp>
        <p:nvSpPr>
          <p:cNvPr id="102416" name="AutoShape 16"/>
          <p:cNvSpPr>
            <a:spLocks noChangeArrowheads="1"/>
          </p:cNvSpPr>
          <p:nvPr/>
        </p:nvSpPr>
        <p:spPr bwMode="auto">
          <a:xfrm>
            <a:off x="8328026" y="3611541"/>
            <a:ext cx="1584325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/>
              <a:t>Exposición Internacional</a:t>
            </a:r>
          </a:p>
        </p:txBody>
      </p:sp>
      <p:sp>
        <p:nvSpPr>
          <p:cNvPr id="102417" name="AutoShape 17"/>
          <p:cNvSpPr>
            <a:spLocks noChangeArrowheads="1"/>
          </p:cNvSpPr>
          <p:nvPr/>
        </p:nvSpPr>
        <p:spPr bwMode="auto">
          <a:xfrm>
            <a:off x="8328026" y="4403704"/>
            <a:ext cx="1584325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/>
              <a:t>Industria Automotriz </a:t>
            </a:r>
          </a:p>
        </p:txBody>
      </p:sp>
      <p:sp>
        <p:nvSpPr>
          <p:cNvPr id="102418" name="Line 18"/>
          <p:cNvSpPr>
            <a:spLocks noChangeShapeType="1"/>
          </p:cNvSpPr>
          <p:nvPr/>
        </p:nvSpPr>
        <p:spPr bwMode="auto">
          <a:xfrm>
            <a:off x="7969250" y="1739878"/>
            <a:ext cx="0" cy="2951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19" name="Line 19"/>
          <p:cNvSpPr>
            <a:spLocks noChangeShapeType="1"/>
          </p:cNvSpPr>
          <p:nvPr/>
        </p:nvSpPr>
        <p:spPr bwMode="auto">
          <a:xfrm>
            <a:off x="7969251" y="469104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>
            <a:off x="7969251" y="308290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1" name="Line 21"/>
          <p:cNvSpPr>
            <a:spLocks noChangeShapeType="1"/>
          </p:cNvSpPr>
          <p:nvPr/>
        </p:nvSpPr>
        <p:spPr bwMode="auto">
          <a:xfrm>
            <a:off x="7969251" y="230344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2" name="Line 22"/>
          <p:cNvSpPr>
            <a:spLocks noChangeShapeType="1"/>
          </p:cNvSpPr>
          <p:nvPr/>
        </p:nvSpPr>
        <p:spPr bwMode="auto">
          <a:xfrm>
            <a:off x="7969251" y="388776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3" name="Line 23"/>
          <p:cNvSpPr>
            <a:spLocks noChangeShapeType="1"/>
          </p:cNvSpPr>
          <p:nvPr/>
        </p:nvSpPr>
        <p:spPr bwMode="auto">
          <a:xfrm>
            <a:off x="5160963" y="1739878"/>
            <a:ext cx="0" cy="273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4" name="Line 24"/>
          <p:cNvSpPr>
            <a:spLocks noChangeShapeType="1"/>
          </p:cNvSpPr>
          <p:nvPr/>
        </p:nvSpPr>
        <p:spPr bwMode="auto">
          <a:xfrm>
            <a:off x="5160964" y="447514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5" name="Line 25"/>
          <p:cNvSpPr>
            <a:spLocks noChangeShapeType="1"/>
          </p:cNvSpPr>
          <p:nvPr/>
        </p:nvSpPr>
        <p:spPr bwMode="auto">
          <a:xfrm>
            <a:off x="5160964" y="221771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6" name="Line 26"/>
          <p:cNvSpPr>
            <a:spLocks noChangeShapeType="1"/>
          </p:cNvSpPr>
          <p:nvPr/>
        </p:nvSpPr>
        <p:spPr bwMode="auto">
          <a:xfrm>
            <a:off x="5519738" y="238757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7" name="Line 27"/>
          <p:cNvSpPr>
            <a:spLocks noChangeShapeType="1"/>
          </p:cNvSpPr>
          <p:nvPr/>
        </p:nvSpPr>
        <p:spPr bwMode="auto">
          <a:xfrm>
            <a:off x="5519739" y="3682978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8" name="Line 28"/>
          <p:cNvSpPr>
            <a:spLocks noChangeShapeType="1"/>
          </p:cNvSpPr>
          <p:nvPr/>
        </p:nvSpPr>
        <p:spPr bwMode="auto">
          <a:xfrm>
            <a:off x="5519739" y="2890815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29" name="Line 29"/>
          <p:cNvSpPr>
            <a:spLocks noChangeShapeType="1"/>
          </p:cNvSpPr>
          <p:nvPr/>
        </p:nvSpPr>
        <p:spPr bwMode="auto">
          <a:xfrm>
            <a:off x="5519738" y="4619603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0" name="Line 30"/>
          <p:cNvSpPr>
            <a:spLocks noChangeShapeType="1"/>
          </p:cNvSpPr>
          <p:nvPr/>
        </p:nvSpPr>
        <p:spPr bwMode="auto">
          <a:xfrm>
            <a:off x="5519739" y="5915003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1" name="Line 31"/>
          <p:cNvSpPr>
            <a:spLocks noChangeShapeType="1"/>
          </p:cNvSpPr>
          <p:nvPr/>
        </p:nvSpPr>
        <p:spPr bwMode="auto">
          <a:xfrm>
            <a:off x="5519739" y="5122840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2" name="Line 32"/>
          <p:cNvSpPr>
            <a:spLocks noChangeShapeType="1"/>
          </p:cNvSpPr>
          <p:nvPr/>
        </p:nvSpPr>
        <p:spPr bwMode="auto">
          <a:xfrm>
            <a:off x="2208213" y="1739878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3" name="Line 33"/>
          <p:cNvSpPr>
            <a:spLocks noChangeShapeType="1"/>
          </p:cNvSpPr>
          <p:nvPr/>
        </p:nvSpPr>
        <p:spPr bwMode="auto">
          <a:xfrm>
            <a:off x="2208213" y="281937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4" name="Line 34"/>
          <p:cNvSpPr>
            <a:spLocks noChangeShapeType="1"/>
          </p:cNvSpPr>
          <p:nvPr/>
        </p:nvSpPr>
        <p:spPr bwMode="auto">
          <a:xfrm>
            <a:off x="2208213" y="221771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6" name="Line 36"/>
          <p:cNvSpPr>
            <a:spLocks noChangeShapeType="1"/>
          </p:cNvSpPr>
          <p:nvPr/>
        </p:nvSpPr>
        <p:spPr bwMode="auto">
          <a:xfrm>
            <a:off x="5592763" y="874691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7" name="Line 37"/>
          <p:cNvSpPr>
            <a:spLocks noChangeShapeType="1"/>
          </p:cNvSpPr>
          <p:nvPr/>
        </p:nvSpPr>
        <p:spPr bwMode="auto">
          <a:xfrm flipH="1">
            <a:off x="2711451" y="1019153"/>
            <a:ext cx="3241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8" name="Line 38"/>
          <p:cNvSpPr>
            <a:spLocks noChangeShapeType="1"/>
          </p:cNvSpPr>
          <p:nvPr/>
        </p:nvSpPr>
        <p:spPr bwMode="auto">
          <a:xfrm>
            <a:off x="5953126" y="1019153"/>
            <a:ext cx="2519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39" name="Line 39"/>
          <p:cNvSpPr>
            <a:spLocks noChangeShapeType="1"/>
          </p:cNvSpPr>
          <p:nvPr/>
        </p:nvSpPr>
        <p:spPr bwMode="auto">
          <a:xfrm>
            <a:off x="8472488" y="101915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40" name="Line 40"/>
          <p:cNvSpPr>
            <a:spLocks noChangeShapeType="1"/>
          </p:cNvSpPr>
          <p:nvPr/>
        </p:nvSpPr>
        <p:spPr bwMode="auto">
          <a:xfrm>
            <a:off x="2711450" y="101915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2441" name="Line 41"/>
          <p:cNvSpPr>
            <a:spLocks noChangeShapeType="1"/>
          </p:cNvSpPr>
          <p:nvPr/>
        </p:nvSpPr>
        <p:spPr bwMode="auto">
          <a:xfrm>
            <a:off x="5592763" y="101915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pic>
        <p:nvPicPr>
          <p:cNvPr id="102442" name="Picture 42" descr="Businessman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1450" y="3395640"/>
            <a:ext cx="15621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29"/>
          <p:cNvSpPr txBox="1">
            <a:spLocks noChangeArrowheads="1"/>
          </p:cNvSpPr>
          <p:nvPr/>
        </p:nvSpPr>
        <p:spPr bwMode="auto">
          <a:xfrm>
            <a:off x="6810380" y="357166"/>
            <a:ext cx="235745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dirty="0"/>
              <a:t>[Art</a:t>
            </a:r>
            <a:r>
              <a:rPr lang="es-MX" sz="1400" dirty="0"/>
              <a:t>. 90 Ley </a:t>
            </a:r>
            <a:r>
              <a:rPr lang="es-MX" sz="1400" dirty="0"/>
              <a:t>Aduanera]</a:t>
            </a:r>
            <a:endParaRPr lang="es-MX" sz="1400" dirty="0"/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2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ChangeArrowheads="1"/>
          </p:cNvSpPr>
          <p:nvPr/>
        </p:nvSpPr>
        <p:spPr bwMode="auto">
          <a:xfrm>
            <a:off x="4957763" y="298469"/>
            <a:ext cx="1943100" cy="6492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>
                <a:latin typeface="Arial Black" pitchFamily="34" charset="0"/>
              </a:rPr>
              <a:t>Regímenes Aduaneros</a:t>
            </a:r>
          </a:p>
        </p:txBody>
      </p:sp>
      <p:sp>
        <p:nvSpPr>
          <p:cNvPr id="103427" name="AutoShape 3"/>
          <p:cNvSpPr>
            <a:spLocks noChangeArrowheads="1"/>
          </p:cNvSpPr>
          <p:nvPr/>
        </p:nvSpPr>
        <p:spPr bwMode="auto">
          <a:xfrm>
            <a:off x="4800601" y="1319233"/>
            <a:ext cx="2232025" cy="9366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Elaboración, Transformación o Reparación en Recinto Fiscalizado</a:t>
            </a:r>
          </a:p>
        </p:txBody>
      </p:sp>
      <p:sp>
        <p:nvSpPr>
          <p:cNvPr id="103428" name="AutoShape 4"/>
          <p:cNvSpPr>
            <a:spLocks noChangeArrowheads="1"/>
          </p:cNvSpPr>
          <p:nvPr/>
        </p:nvSpPr>
        <p:spPr bwMode="auto">
          <a:xfrm>
            <a:off x="2063751" y="1319233"/>
            <a:ext cx="1439863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s-MX" sz="1600"/>
              <a:t>Tránsito de Mercancías</a:t>
            </a:r>
          </a:p>
        </p:txBody>
      </p:sp>
      <p:sp>
        <p:nvSpPr>
          <p:cNvPr id="103429" name="AutoShape 5"/>
          <p:cNvSpPr>
            <a:spLocks noChangeArrowheads="1"/>
          </p:cNvSpPr>
          <p:nvPr/>
        </p:nvSpPr>
        <p:spPr bwMode="auto">
          <a:xfrm>
            <a:off x="2640013" y="2111395"/>
            <a:ext cx="151130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/>
              <a:t>Interno</a:t>
            </a:r>
          </a:p>
        </p:txBody>
      </p:sp>
      <p:sp>
        <p:nvSpPr>
          <p:cNvPr id="103430" name="AutoShape 6"/>
          <p:cNvSpPr>
            <a:spLocks noChangeArrowheads="1"/>
          </p:cNvSpPr>
          <p:nvPr/>
        </p:nvSpPr>
        <p:spPr bwMode="auto">
          <a:xfrm>
            <a:off x="2640013" y="4341833"/>
            <a:ext cx="151130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600"/>
              <a:t>Internacional</a:t>
            </a:r>
          </a:p>
        </p:txBody>
      </p:sp>
      <p:sp>
        <p:nvSpPr>
          <p:cNvPr id="103431" name="AutoShape 7"/>
          <p:cNvSpPr>
            <a:spLocks noChangeArrowheads="1"/>
          </p:cNvSpPr>
          <p:nvPr/>
        </p:nvSpPr>
        <p:spPr bwMode="auto">
          <a:xfrm>
            <a:off x="2928938" y="2687658"/>
            <a:ext cx="1439862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Importación</a:t>
            </a:r>
          </a:p>
        </p:txBody>
      </p:sp>
      <p:sp>
        <p:nvSpPr>
          <p:cNvPr id="103432" name="AutoShape 8"/>
          <p:cNvSpPr>
            <a:spLocks noChangeArrowheads="1"/>
          </p:cNvSpPr>
          <p:nvPr/>
        </p:nvSpPr>
        <p:spPr bwMode="auto">
          <a:xfrm>
            <a:off x="2927351" y="3457594"/>
            <a:ext cx="1439863" cy="433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Exportación</a:t>
            </a:r>
          </a:p>
        </p:txBody>
      </p:sp>
      <p:sp>
        <p:nvSpPr>
          <p:cNvPr id="103433" name="AutoShape 9"/>
          <p:cNvSpPr>
            <a:spLocks noChangeArrowheads="1"/>
          </p:cNvSpPr>
          <p:nvPr/>
        </p:nvSpPr>
        <p:spPr bwMode="auto">
          <a:xfrm>
            <a:off x="2928938" y="4918095"/>
            <a:ext cx="1439862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/>
              <a:t>Por Territorio Nacional</a:t>
            </a:r>
          </a:p>
        </p:txBody>
      </p:sp>
      <p:sp>
        <p:nvSpPr>
          <p:cNvPr id="103434" name="AutoShape 10"/>
          <p:cNvSpPr>
            <a:spLocks noChangeArrowheads="1"/>
          </p:cNvSpPr>
          <p:nvPr/>
        </p:nvSpPr>
        <p:spPr bwMode="auto">
          <a:xfrm>
            <a:off x="2928938" y="5638820"/>
            <a:ext cx="1439862" cy="5762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200" dirty="0"/>
              <a:t>Por territorio </a:t>
            </a:r>
            <a:r>
              <a:rPr lang="es-MX" sz="1200" dirty="0"/>
              <a:t>Extranjero </a:t>
            </a:r>
            <a:r>
              <a:rPr lang="es-MX" sz="1200" dirty="0">
                <a:solidFill>
                  <a:srgbClr val="FF0000"/>
                </a:solidFill>
              </a:rPr>
              <a:t>(Derogado)</a:t>
            </a:r>
            <a:endParaRPr lang="es-MX" sz="1200" dirty="0">
              <a:solidFill>
                <a:srgbClr val="FF0000"/>
              </a:solidFill>
            </a:endParaRPr>
          </a:p>
        </p:txBody>
      </p:sp>
      <p:sp>
        <p:nvSpPr>
          <p:cNvPr id="103435" name="Line 11"/>
          <p:cNvSpPr>
            <a:spLocks noChangeShapeType="1"/>
          </p:cNvSpPr>
          <p:nvPr/>
        </p:nvSpPr>
        <p:spPr bwMode="auto">
          <a:xfrm>
            <a:off x="2352675" y="1824057"/>
            <a:ext cx="0" cy="273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2352675" y="4559319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37" name="Line 13"/>
          <p:cNvSpPr>
            <a:spLocks noChangeShapeType="1"/>
          </p:cNvSpPr>
          <p:nvPr/>
        </p:nvSpPr>
        <p:spPr bwMode="auto">
          <a:xfrm>
            <a:off x="2352675" y="2301894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38" name="Line 14"/>
          <p:cNvSpPr>
            <a:spLocks noChangeShapeType="1"/>
          </p:cNvSpPr>
          <p:nvPr/>
        </p:nvSpPr>
        <p:spPr bwMode="auto">
          <a:xfrm>
            <a:off x="2711450" y="2471757"/>
            <a:ext cx="1588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39" name="Line 15"/>
          <p:cNvSpPr>
            <a:spLocks noChangeShapeType="1"/>
          </p:cNvSpPr>
          <p:nvPr/>
        </p:nvSpPr>
        <p:spPr bwMode="auto">
          <a:xfrm>
            <a:off x="2711450" y="3695719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40" name="Line 16"/>
          <p:cNvSpPr>
            <a:spLocks noChangeShapeType="1"/>
          </p:cNvSpPr>
          <p:nvPr/>
        </p:nvSpPr>
        <p:spPr bwMode="auto">
          <a:xfrm>
            <a:off x="2711450" y="2974994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41" name="Line 17"/>
          <p:cNvSpPr>
            <a:spLocks noChangeShapeType="1"/>
          </p:cNvSpPr>
          <p:nvPr/>
        </p:nvSpPr>
        <p:spPr bwMode="auto">
          <a:xfrm>
            <a:off x="2711450" y="4703782"/>
            <a:ext cx="1588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42" name="Line 18"/>
          <p:cNvSpPr>
            <a:spLocks noChangeShapeType="1"/>
          </p:cNvSpPr>
          <p:nvPr/>
        </p:nvSpPr>
        <p:spPr bwMode="auto">
          <a:xfrm>
            <a:off x="2711450" y="5927744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43" name="Line 19"/>
          <p:cNvSpPr>
            <a:spLocks noChangeShapeType="1"/>
          </p:cNvSpPr>
          <p:nvPr/>
        </p:nvSpPr>
        <p:spPr bwMode="auto">
          <a:xfrm>
            <a:off x="2711450" y="5207019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44" name="AutoShape 20"/>
          <p:cNvSpPr>
            <a:spLocks noChangeArrowheads="1"/>
          </p:cNvSpPr>
          <p:nvPr/>
        </p:nvSpPr>
        <p:spPr bwMode="auto">
          <a:xfrm>
            <a:off x="5521326" y="2543195"/>
            <a:ext cx="1655763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Para su Retorno al Extranjero</a:t>
            </a:r>
          </a:p>
        </p:txBody>
      </p:sp>
      <p:sp>
        <p:nvSpPr>
          <p:cNvPr id="103445" name="AutoShape 21"/>
          <p:cNvSpPr>
            <a:spLocks noChangeArrowheads="1"/>
          </p:cNvSpPr>
          <p:nvPr/>
        </p:nvSpPr>
        <p:spPr bwMode="auto">
          <a:xfrm>
            <a:off x="5521326" y="3263920"/>
            <a:ext cx="1655763" cy="5048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Para su Exportación</a:t>
            </a:r>
          </a:p>
        </p:txBody>
      </p:sp>
      <p:sp>
        <p:nvSpPr>
          <p:cNvPr id="103446" name="AutoShape 22"/>
          <p:cNvSpPr>
            <a:spLocks noChangeArrowheads="1"/>
          </p:cNvSpPr>
          <p:nvPr/>
        </p:nvSpPr>
        <p:spPr bwMode="auto">
          <a:xfrm>
            <a:off x="7824789" y="1319232"/>
            <a:ext cx="2232025" cy="647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Recinto Fiscalizado Estratégico</a:t>
            </a:r>
          </a:p>
        </p:txBody>
      </p:sp>
      <p:sp>
        <p:nvSpPr>
          <p:cNvPr id="103447" name="AutoShape 23"/>
          <p:cNvSpPr>
            <a:spLocks noChangeArrowheads="1"/>
          </p:cNvSpPr>
          <p:nvPr/>
        </p:nvSpPr>
        <p:spPr bwMode="auto">
          <a:xfrm>
            <a:off x="8474075" y="2543194"/>
            <a:ext cx="1727200" cy="23050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s-MX" sz="1400"/>
              <a:t>Para su Almacenaje, Manejo, Custodia, Exhibición, Venta, Distribución, Elaboración, Transformación o Reparación.</a:t>
            </a:r>
          </a:p>
        </p:txBody>
      </p:sp>
      <p:sp>
        <p:nvSpPr>
          <p:cNvPr id="103448" name="Line 24"/>
          <p:cNvSpPr>
            <a:spLocks noChangeShapeType="1"/>
          </p:cNvSpPr>
          <p:nvPr/>
        </p:nvSpPr>
        <p:spPr bwMode="auto">
          <a:xfrm>
            <a:off x="5160963" y="2255857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49" name="Line 25"/>
          <p:cNvSpPr>
            <a:spLocks noChangeShapeType="1"/>
          </p:cNvSpPr>
          <p:nvPr/>
        </p:nvSpPr>
        <p:spPr bwMode="auto">
          <a:xfrm>
            <a:off x="5160963" y="3551257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0" name="Line 26"/>
          <p:cNvSpPr>
            <a:spLocks noChangeShapeType="1"/>
          </p:cNvSpPr>
          <p:nvPr/>
        </p:nvSpPr>
        <p:spPr bwMode="auto">
          <a:xfrm>
            <a:off x="5160963" y="2806719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1" name="Line 27"/>
          <p:cNvSpPr>
            <a:spLocks noChangeShapeType="1"/>
          </p:cNvSpPr>
          <p:nvPr/>
        </p:nvSpPr>
        <p:spPr bwMode="auto">
          <a:xfrm>
            <a:off x="8113713" y="196693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2" name="Line 28"/>
          <p:cNvSpPr>
            <a:spLocks noChangeShapeType="1"/>
          </p:cNvSpPr>
          <p:nvPr/>
        </p:nvSpPr>
        <p:spPr bwMode="auto">
          <a:xfrm>
            <a:off x="8113713" y="3767157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4" name="Line 30"/>
          <p:cNvSpPr>
            <a:spLocks noChangeShapeType="1"/>
          </p:cNvSpPr>
          <p:nvPr/>
        </p:nvSpPr>
        <p:spPr bwMode="auto">
          <a:xfrm>
            <a:off x="5881688" y="95887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5" name="Line 31"/>
          <p:cNvSpPr>
            <a:spLocks noChangeShapeType="1"/>
          </p:cNvSpPr>
          <p:nvPr/>
        </p:nvSpPr>
        <p:spPr bwMode="auto">
          <a:xfrm>
            <a:off x="2713039" y="1103332"/>
            <a:ext cx="6192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6" name="Line 32"/>
          <p:cNvSpPr>
            <a:spLocks noChangeShapeType="1"/>
          </p:cNvSpPr>
          <p:nvPr/>
        </p:nvSpPr>
        <p:spPr bwMode="auto">
          <a:xfrm>
            <a:off x="8905875" y="110333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7" name="Line 33"/>
          <p:cNvSpPr>
            <a:spLocks noChangeShapeType="1"/>
          </p:cNvSpPr>
          <p:nvPr/>
        </p:nvSpPr>
        <p:spPr bwMode="auto">
          <a:xfrm>
            <a:off x="2713038" y="110333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sp>
        <p:nvSpPr>
          <p:cNvPr id="103458" name="Line 34"/>
          <p:cNvSpPr>
            <a:spLocks noChangeShapeType="1"/>
          </p:cNvSpPr>
          <p:nvPr/>
        </p:nvSpPr>
        <p:spPr bwMode="auto">
          <a:xfrm>
            <a:off x="5881688" y="110333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s-MX"/>
          </a:p>
        </p:txBody>
      </p:sp>
      <p:pic>
        <p:nvPicPr>
          <p:cNvPr id="103459" name="Picture 35" descr="ejecutivos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9739" y="4108470"/>
            <a:ext cx="13811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7150122" y="480994"/>
            <a:ext cx="230346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dirty="0"/>
              <a:t>[Art</a:t>
            </a:r>
            <a:r>
              <a:rPr lang="es-MX" sz="1400" dirty="0"/>
              <a:t>. 90 Ley </a:t>
            </a:r>
            <a:r>
              <a:rPr lang="es-MX" sz="1400" dirty="0"/>
              <a:t>Aduanera]</a:t>
            </a:r>
            <a:endParaRPr lang="es-MX" sz="1400" dirty="0"/>
          </a:p>
        </p:txBody>
      </p:sp>
      <p:sp>
        <p:nvSpPr>
          <p:cNvPr id="42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4 Rectángulo"/>
          <p:cNvSpPr>
            <a:spLocks noChangeArrowheads="1"/>
          </p:cNvSpPr>
          <p:nvPr/>
        </p:nvSpPr>
        <p:spPr bwMode="auto">
          <a:xfrm>
            <a:off x="1524000" y="1"/>
            <a:ext cx="9144000" cy="785813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 Rounded MT Bold" pitchFamily="34" charset="0"/>
              </a:rPr>
              <a:t>Manifestación del Régimen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(Art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.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91,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L.A.)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809720" y="1357299"/>
            <a:ext cx="450059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300" dirty="0">
                <a:solidFill>
                  <a:srgbClr val="FF0000"/>
                </a:solidFill>
              </a:rPr>
              <a:t>Quienes introduzcan o extraigan mercancías del territorio nacional </a:t>
            </a:r>
            <a:r>
              <a:rPr lang="es-MX" sz="2300" dirty="0"/>
              <a:t>deberán señalar en el pedimento el régimen aduanero que solicitan para las mercancías y manifestar bajo protesta de decir verdad el cumplimiento de las obligaciones y formalidades inherentes al mismo, incluyendo el pago de las cuotas compensatorias.</a:t>
            </a:r>
            <a:endParaRPr lang="es-MX" sz="2300" dirty="0"/>
          </a:p>
        </p:txBody>
      </p:sp>
      <p:pic>
        <p:nvPicPr>
          <p:cNvPr id="92162" name="Picture 2" descr="http://1.bp.blogspot.com/-JBaAr2aN22E/T_WX0wDF1eI/AAAAAAAAAUs/C-V4PsMANN4/s1600/escrib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8" y="1500174"/>
            <a:ext cx="3786214" cy="42862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6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09720" y="5667720"/>
            <a:ext cx="4429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rgbClr val="FF0000"/>
                </a:solidFill>
              </a:rPr>
              <a:t>Decreto de Reforma a la Ley Aduanera. DOF 9-Dic-2013</a:t>
            </a:r>
            <a:endParaRPr lang="es-MX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82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81158" y="3071811"/>
            <a:ext cx="4679950" cy="2809875"/>
          </a:xfrm>
        </p:spPr>
        <p:txBody>
          <a:bodyPr/>
          <a:lstStyle/>
          <a:p>
            <a:pPr algn="just" eaLnBrk="1" hangingPunct="1">
              <a:buClr>
                <a:srgbClr val="FF0000"/>
              </a:buClr>
              <a:buSzPct val="136000"/>
              <a:buFont typeface="Arial" pitchFamily="34" charset="0"/>
              <a:buChar char="•"/>
            </a:pPr>
            <a:r>
              <a:rPr lang="es-MX" sz="2200" b="1" dirty="0"/>
              <a:t>No sea mercancía de importación prohibida.</a:t>
            </a:r>
          </a:p>
          <a:p>
            <a:pPr algn="just" eaLnBrk="1" hangingPunct="1">
              <a:buClr>
                <a:srgbClr val="FF0000"/>
              </a:buClr>
              <a:buSzPct val="136000"/>
              <a:buFont typeface="Arial" pitchFamily="34" charset="0"/>
              <a:buChar char="•"/>
            </a:pPr>
            <a:endParaRPr lang="es-MX" sz="1000" dirty="0"/>
          </a:p>
          <a:p>
            <a:pPr algn="just" eaLnBrk="1" hangingPunct="1">
              <a:buClr>
                <a:srgbClr val="FF0000"/>
              </a:buClr>
              <a:buSzPct val="136000"/>
              <a:buFont typeface="Arial" pitchFamily="34" charset="0"/>
              <a:buChar char="•"/>
            </a:pPr>
            <a:r>
              <a:rPr lang="es-MX" sz="2200" b="1" dirty="0"/>
              <a:t>No sean armas o substancias nocivas para la salud.</a:t>
            </a:r>
          </a:p>
          <a:p>
            <a:pPr algn="just" eaLnBrk="1" hangingPunct="1">
              <a:buClr>
                <a:srgbClr val="FF0000"/>
              </a:buClr>
              <a:buSzPct val="136000"/>
              <a:buFont typeface="Arial" pitchFamily="34" charset="0"/>
              <a:buChar char="•"/>
            </a:pPr>
            <a:endParaRPr lang="es-MX" sz="1000" b="1" dirty="0"/>
          </a:p>
          <a:p>
            <a:pPr algn="just" eaLnBrk="1" hangingPunct="1">
              <a:buClr>
                <a:srgbClr val="FF0000"/>
              </a:buClr>
              <a:buSzPct val="136000"/>
              <a:buFont typeface="Arial" pitchFamily="34" charset="0"/>
              <a:buChar char="•"/>
            </a:pPr>
            <a:r>
              <a:rPr lang="es-MX" sz="2200" b="1" dirty="0"/>
              <a:t>No existan créditos fiscales insolutos</a:t>
            </a:r>
            <a:endParaRPr lang="es-ES" sz="2200" b="1" dirty="0"/>
          </a:p>
        </p:txBody>
      </p:sp>
      <p:pic>
        <p:nvPicPr>
          <p:cNvPr id="104452" name="Picture 4" descr="BD06476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167571" y="3429001"/>
            <a:ext cx="2879725" cy="1946275"/>
          </a:xfrm>
        </p:spPr>
      </p:pic>
      <p:sp>
        <p:nvSpPr>
          <p:cNvPr id="104453" name="Rectangle 7"/>
          <p:cNvSpPr>
            <a:spLocks noChangeArrowheads="1"/>
          </p:cNvSpPr>
          <p:nvPr/>
        </p:nvSpPr>
        <p:spPr bwMode="auto">
          <a:xfrm>
            <a:off x="1981200" y="1285860"/>
            <a:ext cx="825820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Blip>
                <a:blip r:embed="rId3"/>
              </a:buBlip>
            </a:pPr>
            <a:r>
              <a:rPr lang="es-MX" sz="2800" dirty="0"/>
              <a:t>Procederá el retorno al extranjero de mercancías en depósito ante la aduana, hasta antes de activar el mecanismo de selección automatizado, siempre y cuando:</a:t>
            </a:r>
          </a:p>
        </p:txBody>
      </p:sp>
      <p:sp>
        <p:nvSpPr>
          <p:cNvPr id="6" name="14 Rectángulo"/>
          <p:cNvSpPr>
            <a:spLocks noChangeArrowheads="1"/>
          </p:cNvSpPr>
          <p:nvPr/>
        </p:nvSpPr>
        <p:spPr bwMode="auto">
          <a:xfrm>
            <a:off x="1524000" y="1"/>
            <a:ext cx="9144000" cy="785813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 Rounded MT Bold" pitchFamily="34" charset="0"/>
              </a:rPr>
              <a:t>Retorno de Mercancías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(Art.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92,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L.A.)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48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38282" y="1170005"/>
            <a:ext cx="4248150" cy="474030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000" dirty="0"/>
              <a:t>Tratándose de importación    </a:t>
            </a:r>
          </a:p>
          <a:p>
            <a:pPr marL="0" indent="0" algn="just">
              <a:buNone/>
            </a:pPr>
            <a:r>
              <a:rPr lang="es-MX" sz="1800" dirty="0"/>
              <a:t>[1er. Párrafo]:</a:t>
            </a:r>
          </a:p>
          <a:p>
            <a:pPr marL="0" indent="0" algn="just">
              <a:buNone/>
            </a:pPr>
            <a:endParaRPr lang="es-MX" sz="1400" dirty="0"/>
          </a:p>
          <a:p>
            <a:pPr marL="0" indent="0" algn="just">
              <a:buClr>
                <a:srgbClr val="FF0000"/>
              </a:buClr>
              <a:buSzPct val="136000"/>
              <a:buNone/>
            </a:pPr>
            <a:r>
              <a:rPr lang="es-MX" sz="1800" b="1" dirty="0"/>
              <a:t>Antes de que se active el mecanismo de selección automatizado.</a:t>
            </a:r>
          </a:p>
          <a:p>
            <a:pPr algn="just" eaLnBrk="1" hangingPunct="1">
              <a:lnSpc>
                <a:spcPct val="90000"/>
              </a:lnSpc>
              <a:buClr>
                <a:srgbClr val="FF0000"/>
              </a:buClr>
              <a:buSzPct val="136000"/>
              <a:buFontTx/>
              <a:buChar char="•"/>
            </a:pPr>
            <a:endParaRPr lang="es-MX" sz="1200" u="sng" dirty="0"/>
          </a:p>
          <a:p>
            <a:pPr marL="266700" indent="-266700" algn="just">
              <a:buClr>
                <a:srgbClr val="FF0000"/>
              </a:buClr>
              <a:buSzPct val="136000"/>
            </a:pPr>
            <a:r>
              <a:rPr lang="es-MX" sz="1800" dirty="0"/>
              <a:t>Pagan DTA y requiere pedimento con clave </a:t>
            </a:r>
            <a:r>
              <a:rPr lang="es-MX" sz="1800" b="1" dirty="0"/>
              <a:t>K1</a:t>
            </a:r>
            <a:r>
              <a:rPr lang="es-MX" sz="1800" dirty="0"/>
              <a:t>. [RCGMCE 2.2.7]</a:t>
            </a:r>
          </a:p>
          <a:p>
            <a:pPr marL="266700" indent="-266700" algn="just">
              <a:buClr>
                <a:srgbClr val="FF0000"/>
              </a:buClr>
              <a:buSzPct val="136000"/>
            </a:pPr>
            <a:endParaRPr lang="es-MX" sz="800" dirty="0"/>
          </a:p>
          <a:p>
            <a:pPr marL="266700" indent="-266700" algn="just">
              <a:buClr>
                <a:srgbClr val="FF0000"/>
              </a:buClr>
              <a:buSzPct val="136000"/>
            </a:pPr>
            <a:r>
              <a:rPr lang="es-MX" sz="1800" dirty="0"/>
              <a:t>Para que se retornen las mercancías al extranjero, siempre y cuando se cumpla con lo dispuesto en las fracciones I, II, III del art. 92 de la Ley Aduanera.</a:t>
            </a:r>
          </a:p>
          <a:p>
            <a:pPr marL="266700" indent="-266700" algn="just">
              <a:buClr>
                <a:srgbClr val="FF0000"/>
              </a:buClr>
              <a:buSzPct val="136000"/>
            </a:pPr>
            <a:endParaRPr lang="es-MX" sz="800" dirty="0"/>
          </a:p>
          <a:p>
            <a:pPr marL="266700" indent="-266700" algn="just">
              <a:buClr>
                <a:srgbClr val="FF0000"/>
              </a:buClr>
              <a:buSzPct val="136000"/>
            </a:pPr>
            <a:r>
              <a:rPr lang="es-MX" sz="1800" dirty="0"/>
              <a:t>Podrán compensarse las cantidades determinadas a favor [Art. 122 RLA y RCGMCE 1.6.18].</a:t>
            </a:r>
            <a:endParaRPr lang="es-ES" sz="1800" dirty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72170" y="1123968"/>
            <a:ext cx="4195763" cy="4876800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/>
              <a:t>Tratándose de exportación  </a:t>
            </a:r>
          </a:p>
          <a:p>
            <a:pPr marL="0" indent="0" algn="just">
              <a:buNone/>
            </a:pPr>
            <a:r>
              <a:rPr lang="es-MX" sz="1800" dirty="0"/>
              <a:t>[2do. Párrafo]:</a:t>
            </a:r>
          </a:p>
          <a:p>
            <a:pPr marL="0" indent="0" algn="just">
              <a:buNone/>
            </a:pPr>
            <a:endParaRPr lang="es-MX" sz="800" dirty="0"/>
          </a:p>
          <a:p>
            <a:pPr marL="0" indent="0" algn="just">
              <a:buNone/>
            </a:pPr>
            <a:r>
              <a:rPr lang="es-MX" sz="1800" b="1" dirty="0"/>
              <a:t>Antes o después de que se haya activado el mecanismo de selección automatizado.</a:t>
            </a:r>
          </a:p>
          <a:p>
            <a:pPr marL="0" indent="0" algn="just">
              <a:buNone/>
            </a:pPr>
            <a:endParaRPr lang="es-MX" sz="800" u="sng" dirty="0"/>
          </a:p>
          <a:p>
            <a:pPr marL="266700" indent="-266700" algn="just">
              <a:buClr>
                <a:srgbClr val="FF0000"/>
              </a:buClr>
              <a:buSzPct val="136000"/>
            </a:pPr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y cuando las mercancías no hayan salido del país.</a:t>
            </a:r>
          </a:p>
          <a:p>
            <a:pPr marL="266700" indent="-266700" algn="just">
              <a:buClr>
                <a:srgbClr val="FF0000"/>
              </a:buClr>
              <a:buSzPct val="136000"/>
            </a:pPr>
            <a:r>
              <a:rPr lang="es-MX" sz="1800" dirty="0"/>
              <a:t>En exportaciones definitiva, previo reintegro del IVA.</a:t>
            </a:r>
          </a:p>
          <a:p>
            <a:pPr marL="266700" indent="-266700" algn="just">
              <a:buClr>
                <a:srgbClr val="FF0000"/>
              </a:buClr>
              <a:buSzPct val="136000"/>
            </a:pPr>
            <a:r>
              <a:rPr lang="es-MX" sz="1800" dirty="0"/>
              <a:t>En aduanas aéreas, marítimas, interiores terrestres o fronterizas, siempre que no hayan salido del país: Pagan DTA y requiere pedimento con clave </a:t>
            </a:r>
            <a:r>
              <a:rPr lang="es-MX" sz="1800" b="1" dirty="0"/>
              <a:t>K1</a:t>
            </a:r>
            <a:r>
              <a:rPr lang="es-MX" sz="1800" dirty="0"/>
              <a:t>. </a:t>
            </a:r>
          </a:p>
          <a:p>
            <a:pPr marL="266700" indent="-266700" algn="just">
              <a:buClr>
                <a:srgbClr val="FF0000"/>
              </a:buClr>
              <a:buSzPct val="136000"/>
              <a:buNone/>
            </a:pPr>
            <a:r>
              <a:rPr lang="es-MX" sz="1800" dirty="0"/>
              <a:t>	[RCGMCE 2.2.7]</a:t>
            </a:r>
            <a:endParaRPr lang="es-ES" sz="1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14 Rectángulo"/>
          <p:cNvSpPr>
            <a:spLocks noChangeArrowheads="1"/>
          </p:cNvSpPr>
          <p:nvPr/>
        </p:nvSpPr>
        <p:spPr bwMode="auto">
          <a:xfrm>
            <a:off x="1524000" y="1"/>
            <a:ext cx="9144000" cy="785813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 Rounded MT Bold" pitchFamily="34" charset="0"/>
              </a:rPr>
              <a:t>Desistimiento de un Régimen Aduanero 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(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Art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. 93 ,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L.A.)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952860" y="809936"/>
            <a:ext cx="4429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rgbClr val="FF0000"/>
                </a:solidFill>
              </a:rPr>
              <a:t>Decreto de Reforma a la Ley Aduanera. DOF 9-Dic-2013</a:t>
            </a:r>
            <a:endParaRPr lang="es-MX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81158" y="1285860"/>
            <a:ext cx="4500594" cy="421484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sz="2600" b="1" dirty="0">
                <a:solidFill>
                  <a:srgbClr val="FF0000"/>
                </a:solidFill>
                <a:latin typeface="Arial Narrow" pitchFamily="34" charset="0"/>
              </a:rPr>
              <a:t>El cambio de régimen aduanero procederá siempre </a:t>
            </a:r>
            <a:r>
              <a:rPr lang="es-MX" sz="2600" b="1" dirty="0">
                <a:latin typeface="Arial Narrow" pitchFamily="34" charset="0"/>
              </a:rPr>
              <a:t>que se paguen las contribuciones correspondiente y se cumplan con las cuotas compensatorias y demás restricciones y regulaciones no arancelarias y precios estimados exigibles para el nuevo régimen.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gray">
          <a:xfrm>
            <a:off x="1524000" y="6308726"/>
            <a:ext cx="7812088" cy="5619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s-MX" sz="1200" i="1" dirty="0">
                <a:solidFill>
                  <a:schemeClr val="bg1"/>
                </a:solidFill>
                <a:latin typeface="Arial Narrow" pitchFamily="34" charset="0"/>
              </a:rPr>
              <a:t>Legislación Aduanera</a:t>
            </a:r>
            <a:endParaRPr lang="es-MX" sz="12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14 Rectángulo"/>
          <p:cNvSpPr>
            <a:spLocks noChangeArrowheads="1"/>
          </p:cNvSpPr>
          <p:nvPr/>
        </p:nvSpPr>
        <p:spPr bwMode="auto">
          <a:xfrm>
            <a:off x="1524000" y="1"/>
            <a:ext cx="9144000" cy="785813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 Rounded MT Bold" pitchFamily="34" charset="0"/>
              </a:rPr>
              <a:t>Cambio de Régimen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(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Art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. 93 Últ. Párrafo, </a:t>
            </a:r>
            <a:r>
              <a:rPr lang="es-MX" dirty="0">
                <a:solidFill>
                  <a:schemeClr val="bg1"/>
                </a:solidFill>
                <a:latin typeface="Arial Rounded MT Bold" pitchFamily="34" charset="0"/>
              </a:rPr>
              <a:t>L.A.)</a:t>
            </a:r>
          </a:p>
        </p:txBody>
      </p:sp>
      <p:pic>
        <p:nvPicPr>
          <p:cNvPr id="179202" name="Picture 2" descr="http://img.guiasenior.com/blog/images/Decision_Makin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066" y="1500174"/>
            <a:ext cx="3786214" cy="435771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9 CuadroTexto"/>
          <p:cNvSpPr txBox="1"/>
          <p:nvPr/>
        </p:nvSpPr>
        <p:spPr>
          <a:xfrm>
            <a:off x="1881158" y="5667720"/>
            <a:ext cx="4429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solidFill>
                  <a:srgbClr val="FF0000"/>
                </a:solidFill>
              </a:rPr>
              <a:t>Decreto de Reforma a la Ley Aduanera. DOF 9-Dic-2013</a:t>
            </a:r>
            <a:endParaRPr lang="es-MX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0</TotalTime>
  <Words>536</Words>
  <Application>Microsoft Office PowerPoint</Application>
  <PresentationFormat>Panorámica</PresentationFormat>
  <Paragraphs>84</Paragraphs>
  <Slides>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Arial Rounded MT Bold</vt:lpstr>
      <vt:lpstr>Calibri</vt:lpstr>
      <vt:lpstr>Calibri Light</vt:lpstr>
      <vt:lpstr>Tema de Office</vt:lpstr>
      <vt:lpstr>Regímenes, Despacho y Reconocimiento Aduanero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Regímenes, Despacho y Reconocimiento Aduanero</dc:title>
  <dc:creator>Usuario</dc:creator>
  <cp:lastModifiedBy>Usuario</cp:lastModifiedBy>
  <cp:revision>1</cp:revision>
  <dcterms:created xsi:type="dcterms:W3CDTF">2014-08-01T02:43:02Z</dcterms:created>
  <dcterms:modified xsi:type="dcterms:W3CDTF">2014-08-01T02:44:00Z</dcterms:modified>
</cp:coreProperties>
</file>