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6" r:id="rId2"/>
    <p:sldId id="258" r:id="rId3"/>
    <p:sldId id="257" r:id="rId4"/>
    <p:sldId id="274" r:id="rId5"/>
    <p:sldId id="275" r:id="rId6"/>
    <p:sldId id="276" r:id="rId7"/>
    <p:sldId id="277" r:id="rId8"/>
    <p:sldId id="278" r:id="rId9"/>
    <p:sldId id="279" r:id="rId10"/>
    <p:sldId id="280" r:id="rId11"/>
    <p:sldId id="281" r:id="rId12"/>
    <p:sldId id="259" r:id="rId13"/>
    <p:sldId id="260" r:id="rId14"/>
    <p:sldId id="261" r:id="rId15"/>
    <p:sldId id="262" r:id="rId16"/>
    <p:sldId id="263" r:id="rId17"/>
    <p:sldId id="283" r:id="rId18"/>
    <p:sldId id="264" r:id="rId19"/>
    <p:sldId id="287" r:id="rId20"/>
    <p:sldId id="288" r:id="rId21"/>
    <p:sldId id="289" r:id="rId22"/>
    <p:sldId id="265" r:id="rId23"/>
    <p:sldId id="285" r:id="rId24"/>
    <p:sldId id="286" r:id="rId25"/>
    <p:sldId id="266" r:id="rId26"/>
    <p:sldId id="267" r:id="rId27"/>
    <p:sldId id="268" r:id="rId28"/>
    <p:sldId id="282" r:id="rId29"/>
    <p:sldId id="269" r:id="rId30"/>
    <p:sldId id="270" r:id="rId31"/>
    <p:sldId id="271" r:id="rId32"/>
    <p:sldId id="272" r:id="rId33"/>
    <p:sldId id="273" r:id="rId3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14"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3D89FF-9206-4C5C-9EAF-7FAEBA1ED8CF}" type="datetimeFigureOut">
              <a:rPr lang="es-MX" smtClean="0"/>
              <a:pPr/>
              <a:t>28/11/2014</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F3F34F-1073-489D-BD37-509DDBB7CEA3}" type="slidenum">
              <a:rPr lang="es-MX" smtClean="0"/>
              <a:pPr/>
              <a:t>‹Nº›</a:t>
            </a:fld>
            <a:endParaRPr lang="es-MX" dirty="0"/>
          </a:p>
        </p:txBody>
      </p:sp>
    </p:spTree>
    <p:extLst>
      <p:ext uri="{BB962C8B-B14F-4D97-AF65-F5344CB8AC3E}">
        <p14:creationId xmlns:p14="http://schemas.microsoft.com/office/powerpoint/2010/main" val="1451851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1</a:t>
            </a:fld>
            <a:endParaRPr lang="es-MX" dirty="0"/>
          </a:p>
        </p:txBody>
      </p:sp>
    </p:spTree>
    <p:extLst>
      <p:ext uri="{BB962C8B-B14F-4D97-AF65-F5344CB8AC3E}">
        <p14:creationId xmlns:p14="http://schemas.microsoft.com/office/powerpoint/2010/main" val="48659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10</a:t>
            </a:fld>
            <a:endParaRPr lang="es-MX" dirty="0"/>
          </a:p>
        </p:txBody>
      </p:sp>
    </p:spTree>
    <p:extLst>
      <p:ext uri="{BB962C8B-B14F-4D97-AF65-F5344CB8AC3E}">
        <p14:creationId xmlns:p14="http://schemas.microsoft.com/office/powerpoint/2010/main" val="251358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11</a:t>
            </a:fld>
            <a:endParaRPr lang="es-MX" dirty="0"/>
          </a:p>
        </p:txBody>
      </p:sp>
    </p:spTree>
    <p:extLst>
      <p:ext uri="{BB962C8B-B14F-4D97-AF65-F5344CB8AC3E}">
        <p14:creationId xmlns:p14="http://schemas.microsoft.com/office/powerpoint/2010/main" val="2102803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12</a:t>
            </a:fld>
            <a:endParaRPr lang="es-MX" dirty="0"/>
          </a:p>
        </p:txBody>
      </p:sp>
    </p:spTree>
    <p:extLst>
      <p:ext uri="{BB962C8B-B14F-4D97-AF65-F5344CB8AC3E}">
        <p14:creationId xmlns:p14="http://schemas.microsoft.com/office/powerpoint/2010/main" val="1761511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13</a:t>
            </a:fld>
            <a:endParaRPr lang="es-MX" dirty="0"/>
          </a:p>
        </p:txBody>
      </p:sp>
    </p:spTree>
    <p:extLst>
      <p:ext uri="{BB962C8B-B14F-4D97-AF65-F5344CB8AC3E}">
        <p14:creationId xmlns:p14="http://schemas.microsoft.com/office/powerpoint/2010/main" val="2965981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14</a:t>
            </a:fld>
            <a:endParaRPr lang="es-MX" dirty="0"/>
          </a:p>
        </p:txBody>
      </p:sp>
    </p:spTree>
    <p:extLst>
      <p:ext uri="{BB962C8B-B14F-4D97-AF65-F5344CB8AC3E}">
        <p14:creationId xmlns:p14="http://schemas.microsoft.com/office/powerpoint/2010/main" val="197756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15</a:t>
            </a:fld>
            <a:endParaRPr lang="es-MX" dirty="0"/>
          </a:p>
        </p:txBody>
      </p:sp>
    </p:spTree>
    <p:extLst>
      <p:ext uri="{BB962C8B-B14F-4D97-AF65-F5344CB8AC3E}">
        <p14:creationId xmlns:p14="http://schemas.microsoft.com/office/powerpoint/2010/main" val="38784061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16</a:t>
            </a:fld>
            <a:endParaRPr lang="es-MX" dirty="0"/>
          </a:p>
        </p:txBody>
      </p:sp>
    </p:spTree>
    <p:extLst>
      <p:ext uri="{BB962C8B-B14F-4D97-AF65-F5344CB8AC3E}">
        <p14:creationId xmlns:p14="http://schemas.microsoft.com/office/powerpoint/2010/main" val="10935601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17</a:t>
            </a:fld>
            <a:endParaRPr lang="es-MX" dirty="0"/>
          </a:p>
        </p:txBody>
      </p:sp>
    </p:spTree>
    <p:extLst>
      <p:ext uri="{BB962C8B-B14F-4D97-AF65-F5344CB8AC3E}">
        <p14:creationId xmlns:p14="http://schemas.microsoft.com/office/powerpoint/2010/main" val="22068672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18</a:t>
            </a:fld>
            <a:endParaRPr lang="es-MX" dirty="0"/>
          </a:p>
        </p:txBody>
      </p:sp>
    </p:spTree>
    <p:extLst>
      <p:ext uri="{BB962C8B-B14F-4D97-AF65-F5344CB8AC3E}">
        <p14:creationId xmlns:p14="http://schemas.microsoft.com/office/powerpoint/2010/main" val="510854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B900B77-1530-4A0F-9CA0-4A075D16C3B3}" type="slidenum">
              <a:rPr lang="es-MX" altLang="es-MX" smtClean="0"/>
              <a:pPr/>
              <a:t>19</a:t>
            </a:fld>
            <a:endParaRPr lang="es-MX" altLang="es-MX" smtClean="0"/>
          </a:p>
        </p:txBody>
      </p:sp>
      <p:sp>
        <p:nvSpPr>
          <p:cNvPr id="44035"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es-MX" altLang="es-MX" smtClean="0"/>
              <a:t>Primera Escuela de Tráfico y Tramitación Aduanal, SC</a:t>
            </a:r>
          </a:p>
        </p:txBody>
      </p:sp>
      <p:sp>
        <p:nvSpPr>
          <p:cNvPr id="44036"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es-MX" altLang="es-MX" smtClean="0"/>
              <a:t>Programas de Fomento a la Exportación</a:t>
            </a:r>
          </a:p>
        </p:txBody>
      </p:sp>
      <p:sp>
        <p:nvSpPr>
          <p:cNvPr id="44037"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A8CC2EBD-539B-452C-918D-EB4AB160F0D0}" type="slidenum">
              <a:rPr lang="es-MX" altLang="es-MX"/>
              <a:pPr algn="r" eaLnBrk="1" hangingPunct="1">
                <a:spcBef>
                  <a:spcPct val="0"/>
                </a:spcBef>
              </a:pPr>
              <a:t>19</a:t>
            </a:fld>
            <a:endParaRPr lang="es-MX" altLang="es-MX"/>
          </a:p>
        </p:txBody>
      </p:sp>
      <p:sp>
        <p:nvSpPr>
          <p:cNvPr id="44038" name="Rectangle 2"/>
          <p:cNvSpPr>
            <a:spLocks noRot="1" noChangeArrowheads="1" noTextEdit="1"/>
          </p:cNvSpPr>
          <p:nvPr>
            <p:ph type="sldImg"/>
          </p:nvPr>
        </p:nvSpPr>
        <p:spPr>
          <a:ln/>
        </p:spPr>
      </p:sp>
      <p:sp>
        <p:nvSpPr>
          <p:cNvPr id="440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anose="020B0604020202020204" pitchFamily="34" charset="0"/>
            </a:endParaRPr>
          </a:p>
        </p:txBody>
      </p:sp>
    </p:spTree>
    <p:extLst>
      <p:ext uri="{BB962C8B-B14F-4D97-AF65-F5344CB8AC3E}">
        <p14:creationId xmlns:p14="http://schemas.microsoft.com/office/powerpoint/2010/main" val="2576289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2</a:t>
            </a:fld>
            <a:endParaRPr lang="es-MX" dirty="0"/>
          </a:p>
        </p:txBody>
      </p:sp>
    </p:spTree>
    <p:extLst>
      <p:ext uri="{BB962C8B-B14F-4D97-AF65-F5344CB8AC3E}">
        <p14:creationId xmlns:p14="http://schemas.microsoft.com/office/powerpoint/2010/main" val="29723048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09A8D1D-1981-4FC1-8B79-AEF40DFA1E00}" type="slidenum">
              <a:rPr lang="es-MX" altLang="es-MX" smtClean="0"/>
              <a:pPr/>
              <a:t>20</a:t>
            </a:fld>
            <a:endParaRPr lang="es-MX" altLang="es-MX" smtClean="0"/>
          </a:p>
        </p:txBody>
      </p:sp>
      <p:sp>
        <p:nvSpPr>
          <p:cNvPr id="46083"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es-MX" altLang="es-MX" smtClean="0"/>
              <a:t>Primera Escuela de Tráfico y Tramitación Aduanal, SC</a:t>
            </a:r>
          </a:p>
        </p:txBody>
      </p:sp>
      <p:sp>
        <p:nvSpPr>
          <p:cNvPr id="46084"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es-MX" altLang="es-MX" smtClean="0"/>
              <a:t>Programas de Fomento a la Exportación</a:t>
            </a:r>
          </a:p>
        </p:txBody>
      </p:sp>
      <p:sp>
        <p:nvSpPr>
          <p:cNvPr id="46085"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EBCD60A5-0570-4273-B594-7E0FEB967102}" type="slidenum">
              <a:rPr lang="es-MX" altLang="es-MX"/>
              <a:pPr algn="r" eaLnBrk="1" hangingPunct="1">
                <a:spcBef>
                  <a:spcPct val="0"/>
                </a:spcBef>
              </a:pPr>
              <a:t>20</a:t>
            </a:fld>
            <a:endParaRPr lang="es-MX" altLang="es-MX"/>
          </a:p>
        </p:txBody>
      </p:sp>
      <p:sp>
        <p:nvSpPr>
          <p:cNvPr id="46086" name="Rectangle 2"/>
          <p:cNvSpPr>
            <a:spLocks noRot="1" noChangeArrowheads="1" noTextEdit="1"/>
          </p:cNvSpPr>
          <p:nvPr>
            <p:ph type="sldImg"/>
          </p:nvPr>
        </p:nvSpPr>
        <p:spPr>
          <a:ln/>
        </p:spPr>
      </p:sp>
      <p:sp>
        <p:nvSpPr>
          <p:cNvPr id="460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anose="020B0604020202020204" pitchFamily="34" charset="0"/>
            </a:endParaRPr>
          </a:p>
        </p:txBody>
      </p:sp>
    </p:spTree>
    <p:extLst>
      <p:ext uri="{BB962C8B-B14F-4D97-AF65-F5344CB8AC3E}">
        <p14:creationId xmlns:p14="http://schemas.microsoft.com/office/powerpoint/2010/main" val="4421999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569E138-00E2-43F0-8A19-70E037DC63E3}" type="slidenum">
              <a:rPr lang="es-MX" altLang="es-MX" smtClean="0"/>
              <a:pPr/>
              <a:t>21</a:t>
            </a:fld>
            <a:endParaRPr lang="es-MX" altLang="es-MX" smtClean="0"/>
          </a:p>
        </p:txBody>
      </p:sp>
      <p:sp>
        <p:nvSpPr>
          <p:cNvPr id="48131"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es-MX" altLang="es-MX" smtClean="0"/>
              <a:t>Primera Escuela de Tráfico y Tramitación Aduanal, SC</a:t>
            </a:r>
          </a:p>
        </p:txBody>
      </p:sp>
      <p:sp>
        <p:nvSpPr>
          <p:cNvPr id="48132"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es-MX" altLang="es-MX" smtClean="0"/>
              <a:t>Programas de Fomento a la Exportación</a:t>
            </a:r>
          </a:p>
        </p:txBody>
      </p:sp>
      <p:sp>
        <p:nvSpPr>
          <p:cNvPr id="48133"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C0C537E0-6C44-4204-8104-64B63AD3DE94}" type="slidenum">
              <a:rPr lang="es-MX" altLang="es-MX"/>
              <a:pPr algn="r" eaLnBrk="1" hangingPunct="1">
                <a:spcBef>
                  <a:spcPct val="0"/>
                </a:spcBef>
              </a:pPr>
              <a:t>21</a:t>
            </a:fld>
            <a:endParaRPr lang="es-MX" altLang="es-MX"/>
          </a:p>
        </p:txBody>
      </p:sp>
      <p:sp>
        <p:nvSpPr>
          <p:cNvPr id="48134" name="Rectangle 2"/>
          <p:cNvSpPr>
            <a:spLocks noRot="1" noChangeArrowheads="1" noTextEdit="1"/>
          </p:cNvSpPr>
          <p:nvPr>
            <p:ph type="sldImg"/>
          </p:nvPr>
        </p:nvSpPr>
        <p:spPr>
          <a:ln/>
        </p:spPr>
      </p:sp>
      <p:sp>
        <p:nvSpPr>
          <p:cNvPr id="481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s-MX" smtClean="0">
              <a:latin typeface="Arial" panose="020B0604020202020204" pitchFamily="34" charset="0"/>
            </a:endParaRPr>
          </a:p>
        </p:txBody>
      </p:sp>
    </p:spTree>
    <p:extLst>
      <p:ext uri="{BB962C8B-B14F-4D97-AF65-F5344CB8AC3E}">
        <p14:creationId xmlns:p14="http://schemas.microsoft.com/office/powerpoint/2010/main" val="7438688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22</a:t>
            </a:fld>
            <a:endParaRPr lang="es-MX" dirty="0"/>
          </a:p>
        </p:txBody>
      </p:sp>
    </p:spTree>
    <p:extLst>
      <p:ext uri="{BB962C8B-B14F-4D97-AF65-F5344CB8AC3E}">
        <p14:creationId xmlns:p14="http://schemas.microsoft.com/office/powerpoint/2010/main" val="6944680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23</a:t>
            </a:fld>
            <a:endParaRPr lang="es-MX" dirty="0"/>
          </a:p>
        </p:txBody>
      </p:sp>
    </p:spTree>
    <p:extLst>
      <p:ext uri="{BB962C8B-B14F-4D97-AF65-F5344CB8AC3E}">
        <p14:creationId xmlns:p14="http://schemas.microsoft.com/office/powerpoint/2010/main" val="37371641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24</a:t>
            </a:fld>
            <a:endParaRPr lang="es-MX" dirty="0"/>
          </a:p>
        </p:txBody>
      </p:sp>
    </p:spTree>
    <p:extLst>
      <p:ext uri="{BB962C8B-B14F-4D97-AF65-F5344CB8AC3E}">
        <p14:creationId xmlns:p14="http://schemas.microsoft.com/office/powerpoint/2010/main" val="14373845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25</a:t>
            </a:fld>
            <a:endParaRPr lang="es-MX" dirty="0"/>
          </a:p>
        </p:txBody>
      </p:sp>
    </p:spTree>
    <p:extLst>
      <p:ext uri="{BB962C8B-B14F-4D97-AF65-F5344CB8AC3E}">
        <p14:creationId xmlns:p14="http://schemas.microsoft.com/office/powerpoint/2010/main" val="13982368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26</a:t>
            </a:fld>
            <a:endParaRPr lang="es-MX" dirty="0"/>
          </a:p>
        </p:txBody>
      </p:sp>
    </p:spTree>
    <p:extLst>
      <p:ext uri="{BB962C8B-B14F-4D97-AF65-F5344CB8AC3E}">
        <p14:creationId xmlns:p14="http://schemas.microsoft.com/office/powerpoint/2010/main" val="7709754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27</a:t>
            </a:fld>
            <a:endParaRPr lang="es-MX" dirty="0"/>
          </a:p>
        </p:txBody>
      </p:sp>
    </p:spTree>
    <p:extLst>
      <p:ext uri="{BB962C8B-B14F-4D97-AF65-F5344CB8AC3E}">
        <p14:creationId xmlns:p14="http://schemas.microsoft.com/office/powerpoint/2010/main" val="985646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28</a:t>
            </a:fld>
            <a:endParaRPr lang="es-MX" dirty="0"/>
          </a:p>
        </p:txBody>
      </p:sp>
    </p:spTree>
    <p:extLst>
      <p:ext uri="{BB962C8B-B14F-4D97-AF65-F5344CB8AC3E}">
        <p14:creationId xmlns:p14="http://schemas.microsoft.com/office/powerpoint/2010/main" val="38957224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29</a:t>
            </a:fld>
            <a:endParaRPr lang="es-MX" dirty="0"/>
          </a:p>
        </p:txBody>
      </p:sp>
    </p:spTree>
    <p:extLst>
      <p:ext uri="{BB962C8B-B14F-4D97-AF65-F5344CB8AC3E}">
        <p14:creationId xmlns:p14="http://schemas.microsoft.com/office/powerpoint/2010/main" val="1038573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3</a:t>
            </a:fld>
            <a:endParaRPr lang="es-MX" dirty="0"/>
          </a:p>
        </p:txBody>
      </p:sp>
    </p:spTree>
    <p:extLst>
      <p:ext uri="{BB962C8B-B14F-4D97-AF65-F5344CB8AC3E}">
        <p14:creationId xmlns:p14="http://schemas.microsoft.com/office/powerpoint/2010/main" val="21533537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30</a:t>
            </a:fld>
            <a:endParaRPr lang="es-MX" dirty="0"/>
          </a:p>
        </p:txBody>
      </p:sp>
    </p:spTree>
    <p:extLst>
      <p:ext uri="{BB962C8B-B14F-4D97-AF65-F5344CB8AC3E}">
        <p14:creationId xmlns:p14="http://schemas.microsoft.com/office/powerpoint/2010/main" val="17758106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31</a:t>
            </a:fld>
            <a:endParaRPr lang="es-MX" dirty="0"/>
          </a:p>
        </p:txBody>
      </p:sp>
    </p:spTree>
    <p:extLst>
      <p:ext uri="{BB962C8B-B14F-4D97-AF65-F5344CB8AC3E}">
        <p14:creationId xmlns:p14="http://schemas.microsoft.com/office/powerpoint/2010/main" val="2827944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32</a:t>
            </a:fld>
            <a:endParaRPr lang="es-MX" dirty="0"/>
          </a:p>
        </p:txBody>
      </p:sp>
    </p:spTree>
    <p:extLst>
      <p:ext uri="{BB962C8B-B14F-4D97-AF65-F5344CB8AC3E}">
        <p14:creationId xmlns:p14="http://schemas.microsoft.com/office/powerpoint/2010/main" val="42563475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33</a:t>
            </a:fld>
            <a:endParaRPr lang="es-MX" dirty="0"/>
          </a:p>
        </p:txBody>
      </p:sp>
    </p:spTree>
    <p:extLst>
      <p:ext uri="{BB962C8B-B14F-4D97-AF65-F5344CB8AC3E}">
        <p14:creationId xmlns:p14="http://schemas.microsoft.com/office/powerpoint/2010/main" val="68335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4</a:t>
            </a:fld>
            <a:endParaRPr lang="es-MX" dirty="0"/>
          </a:p>
        </p:txBody>
      </p:sp>
    </p:spTree>
    <p:extLst>
      <p:ext uri="{BB962C8B-B14F-4D97-AF65-F5344CB8AC3E}">
        <p14:creationId xmlns:p14="http://schemas.microsoft.com/office/powerpoint/2010/main" val="961550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5</a:t>
            </a:fld>
            <a:endParaRPr lang="es-MX" dirty="0"/>
          </a:p>
        </p:txBody>
      </p:sp>
    </p:spTree>
    <p:extLst>
      <p:ext uri="{BB962C8B-B14F-4D97-AF65-F5344CB8AC3E}">
        <p14:creationId xmlns:p14="http://schemas.microsoft.com/office/powerpoint/2010/main" val="2601212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6</a:t>
            </a:fld>
            <a:endParaRPr lang="es-MX" dirty="0"/>
          </a:p>
        </p:txBody>
      </p:sp>
    </p:spTree>
    <p:extLst>
      <p:ext uri="{BB962C8B-B14F-4D97-AF65-F5344CB8AC3E}">
        <p14:creationId xmlns:p14="http://schemas.microsoft.com/office/powerpoint/2010/main" val="3402638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7</a:t>
            </a:fld>
            <a:endParaRPr lang="es-MX" dirty="0"/>
          </a:p>
        </p:txBody>
      </p:sp>
    </p:spTree>
    <p:extLst>
      <p:ext uri="{BB962C8B-B14F-4D97-AF65-F5344CB8AC3E}">
        <p14:creationId xmlns:p14="http://schemas.microsoft.com/office/powerpoint/2010/main" val="3239079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8</a:t>
            </a:fld>
            <a:endParaRPr lang="es-MX" dirty="0"/>
          </a:p>
        </p:txBody>
      </p:sp>
    </p:spTree>
    <p:extLst>
      <p:ext uri="{BB962C8B-B14F-4D97-AF65-F5344CB8AC3E}">
        <p14:creationId xmlns:p14="http://schemas.microsoft.com/office/powerpoint/2010/main" val="3637587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05F3F34F-1073-489D-BD37-509DDBB7CEA3}" type="slidenum">
              <a:rPr lang="es-MX" smtClean="0"/>
              <a:pPr/>
              <a:t>9</a:t>
            </a:fld>
            <a:endParaRPr lang="es-MX" dirty="0"/>
          </a:p>
        </p:txBody>
      </p:sp>
    </p:spTree>
    <p:extLst>
      <p:ext uri="{BB962C8B-B14F-4D97-AF65-F5344CB8AC3E}">
        <p14:creationId xmlns:p14="http://schemas.microsoft.com/office/powerpoint/2010/main" val="1250079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34C8456A-9982-4EC8-9862-250E2B130B7E}" type="datetimeFigureOut">
              <a:rPr lang="es-MX" smtClean="0"/>
              <a:pPr/>
              <a:t>28/11/2014</a:t>
            </a:fld>
            <a:endParaRPr lang="es-MX" dirty="0"/>
          </a:p>
        </p:txBody>
      </p:sp>
      <p:sp>
        <p:nvSpPr>
          <p:cNvPr id="2" name="1 Marcador de pie de página"/>
          <p:cNvSpPr>
            <a:spLocks noGrp="1"/>
          </p:cNvSpPr>
          <p:nvPr>
            <p:ph type="ftr" sz="quarter" idx="11"/>
          </p:nvPr>
        </p:nvSpPr>
        <p:spPr/>
        <p:txBody>
          <a:bodyPr/>
          <a:lstStyle/>
          <a:p>
            <a:endParaRPr lang="es-MX" dirty="0"/>
          </a:p>
        </p:txBody>
      </p:sp>
      <p:sp>
        <p:nvSpPr>
          <p:cNvPr id="15" name="14 Marcador de número de diapositiva"/>
          <p:cNvSpPr>
            <a:spLocks noGrp="1"/>
          </p:cNvSpPr>
          <p:nvPr>
            <p:ph type="sldNum" sz="quarter" idx="12"/>
          </p:nvPr>
        </p:nvSpPr>
        <p:spPr>
          <a:xfrm>
            <a:off x="8229600" y="6473952"/>
            <a:ext cx="758952" cy="246888"/>
          </a:xfrm>
        </p:spPr>
        <p:txBody>
          <a:bodyPr/>
          <a:lstStyle/>
          <a:p>
            <a:fld id="{62B613F7-9BAC-4887-B23A-802846E0FFA5}" type="slidenum">
              <a:rPr lang="es-MX" smtClean="0"/>
              <a:pPr/>
              <a:t>‹Nº›</a:t>
            </a:fld>
            <a:endParaRPr lang="es-MX"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4C8456A-9982-4EC8-9862-250E2B130B7E}" type="datetimeFigureOut">
              <a:rPr lang="es-MX" smtClean="0"/>
              <a:pPr/>
              <a:t>28/11/2014</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62B613F7-9BAC-4887-B23A-802846E0FFA5}"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4C8456A-9982-4EC8-9862-250E2B130B7E}" type="datetimeFigureOut">
              <a:rPr lang="es-MX" smtClean="0"/>
              <a:pPr/>
              <a:t>28/11/2014</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62B613F7-9BAC-4887-B23A-802846E0FFA5}"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34C8456A-9982-4EC8-9862-250E2B130B7E}" type="datetimeFigureOut">
              <a:rPr lang="es-MX" smtClean="0"/>
              <a:pPr/>
              <a:t>28/11/2014</a:t>
            </a:fld>
            <a:endParaRPr lang="es-MX" dirty="0"/>
          </a:p>
        </p:txBody>
      </p:sp>
      <p:sp>
        <p:nvSpPr>
          <p:cNvPr id="19" name="18 Marcador de pie de página"/>
          <p:cNvSpPr>
            <a:spLocks noGrp="1"/>
          </p:cNvSpPr>
          <p:nvPr>
            <p:ph type="ftr" sz="quarter" idx="11"/>
          </p:nvPr>
        </p:nvSpPr>
        <p:spPr>
          <a:xfrm>
            <a:off x="3581400" y="76200"/>
            <a:ext cx="2895600" cy="288925"/>
          </a:xfrm>
        </p:spPr>
        <p:txBody>
          <a:bodyPr/>
          <a:lstStyle/>
          <a:p>
            <a:endParaRPr lang="es-MX" dirty="0"/>
          </a:p>
        </p:txBody>
      </p:sp>
      <p:sp>
        <p:nvSpPr>
          <p:cNvPr id="16" name="15 Marcador de número de diapositiva"/>
          <p:cNvSpPr>
            <a:spLocks noGrp="1"/>
          </p:cNvSpPr>
          <p:nvPr>
            <p:ph type="sldNum" sz="quarter" idx="12"/>
          </p:nvPr>
        </p:nvSpPr>
        <p:spPr>
          <a:xfrm>
            <a:off x="8229600" y="6473952"/>
            <a:ext cx="758952" cy="246888"/>
          </a:xfrm>
        </p:spPr>
        <p:txBody>
          <a:bodyPr/>
          <a:lstStyle/>
          <a:p>
            <a:fld id="{62B613F7-9BAC-4887-B23A-802846E0FFA5}" type="slidenum">
              <a:rPr lang="es-MX" smtClean="0"/>
              <a:pPr/>
              <a:t>‹Nº›</a:t>
            </a:fld>
            <a:endParaRPr lang="es-MX"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34C8456A-9982-4EC8-9862-250E2B130B7E}" type="datetimeFigureOut">
              <a:rPr lang="es-MX" smtClean="0"/>
              <a:pPr/>
              <a:t>28/11/2014</a:t>
            </a:fld>
            <a:endParaRPr lang="es-MX" dirty="0"/>
          </a:p>
        </p:txBody>
      </p:sp>
      <p:sp>
        <p:nvSpPr>
          <p:cNvPr id="11" name="10 Marcador de pie de página"/>
          <p:cNvSpPr>
            <a:spLocks noGrp="1"/>
          </p:cNvSpPr>
          <p:nvPr>
            <p:ph type="ftr" sz="quarter" idx="11"/>
          </p:nvPr>
        </p:nvSpPr>
        <p:spPr/>
        <p:txBody>
          <a:bodyPr/>
          <a:lstStyle/>
          <a:p>
            <a:endParaRPr lang="es-MX" dirty="0"/>
          </a:p>
        </p:txBody>
      </p:sp>
      <p:sp>
        <p:nvSpPr>
          <p:cNvPr id="16" name="15 Marcador de número de diapositiva"/>
          <p:cNvSpPr>
            <a:spLocks noGrp="1"/>
          </p:cNvSpPr>
          <p:nvPr>
            <p:ph type="sldNum" sz="quarter" idx="12"/>
          </p:nvPr>
        </p:nvSpPr>
        <p:spPr/>
        <p:txBody>
          <a:bodyPr/>
          <a:lstStyle/>
          <a:p>
            <a:fld id="{62B613F7-9BAC-4887-B23A-802846E0FFA5}" type="slidenum">
              <a:rPr lang="es-MX" smtClean="0"/>
              <a:pPr/>
              <a:t>‹Nº›</a:t>
            </a:fld>
            <a:endParaRPr lang="es-MX" dirty="0"/>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34C8456A-9982-4EC8-9862-250E2B130B7E}" type="datetimeFigureOut">
              <a:rPr lang="es-MX" smtClean="0"/>
              <a:pPr/>
              <a:t>28/11/2014</a:t>
            </a:fld>
            <a:endParaRPr lang="es-MX" dirty="0"/>
          </a:p>
        </p:txBody>
      </p:sp>
      <p:sp>
        <p:nvSpPr>
          <p:cNvPr id="10" name="9 Marcador de pie de página"/>
          <p:cNvSpPr>
            <a:spLocks noGrp="1"/>
          </p:cNvSpPr>
          <p:nvPr>
            <p:ph type="ftr" sz="quarter" idx="11"/>
          </p:nvPr>
        </p:nvSpPr>
        <p:spPr/>
        <p:txBody>
          <a:bodyPr/>
          <a:lstStyle/>
          <a:p>
            <a:endParaRPr lang="es-MX" dirty="0"/>
          </a:p>
        </p:txBody>
      </p:sp>
      <p:sp>
        <p:nvSpPr>
          <p:cNvPr id="31" name="30 Marcador de número de diapositiva"/>
          <p:cNvSpPr>
            <a:spLocks noGrp="1"/>
          </p:cNvSpPr>
          <p:nvPr>
            <p:ph type="sldNum" sz="quarter" idx="12"/>
          </p:nvPr>
        </p:nvSpPr>
        <p:spPr/>
        <p:txBody>
          <a:bodyPr/>
          <a:lstStyle/>
          <a:p>
            <a:fld id="{62B613F7-9BAC-4887-B23A-802846E0FFA5}" type="slidenum">
              <a:rPr lang="es-MX" smtClean="0"/>
              <a:pPr/>
              <a:t>‹Nº›</a:t>
            </a:fld>
            <a:endParaRPr lang="es-MX"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34C8456A-9982-4EC8-9862-250E2B130B7E}" type="datetimeFigureOut">
              <a:rPr lang="es-MX" smtClean="0"/>
              <a:pPr/>
              <a:t>28/11/2014</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a:xfrm>
            <a:off x="8229600" y="6477000"/>
            <a:ext cx="762000" cy="246888"/>
          </a:xfrm>
        </p:spPr>
        <p:txBody>
          <a:bodyPr/>
          <a:lstStyle/>
          <a:p>
            <a:fld id="{62B613F7-9BAC-4887-B23A-802846E0FFA5}" type="slidenum">
              <a:rPr lang="es-MX" smtClean="0"/>
              <a:pPr/>
              <a:t>‹Nº›</a:t>
            </a:fld>
            <a:endParaRPr lang="es-MX" dirty="0"/>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34C8456A-9982-4EC8-9862-250E2B130B7E}" type="datetimeFigureOut">
              <a:rPr lang="es-MX" smtClean="0"/>
              <a:pPr/>
              <a:t>28/11/2014</a:t>
            </a:fld>
            <a:endParaRPr lang="es-MX" dirty="0"/>
          </a:p>
        </p:txBody>
      </p:sp>
      <p:sp>
        <p:nvSpPr>
          <p:cNvPr id="21" name="20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62B613F7-9BAC-4887-B23A-802846E0FFA5}"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34C8456A-9982-4EC8-9862-250E2B130B7E}" type="datetimeFigureOut">
              <a:rPr lang="es-MX" smtClean="0"/>
              <a:pPr/>
              <a:t>28/11/2014</a:t>
            </a:fld>
            <a:endParaRPr lang="es-MX" dirty="0"/>
          </a:p>
        </p:txBody>
      </p:sp>
      <p:sp>
        <p:nvSpPr>
          <p:cNvPr id="24" name="23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62B613F7-9BAC-4887-B23A-802846E0FFA5}"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34C8456A-9982-4EC8-9862-250E2B130B7E}" type="datetimeFigureOut">
              <a:rPr lang="es-MX" smtClean="0"/>
              <a:pPr/>
              <a:t>28/11/2014</a:t>
            </a:fld>
            <a:endParaRPr lang="es-MX" dirty="0"/>
          </a:p>
        </p:txBody>
      </p:sp>
      <p:sp>
        <p:nvSpPr>
          <p:cNvPr id="29" name="28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62B613F7-9BAC-4887-B23A-802846E0FFA5}" type="slidenum">
              <a:rPr lang="es-MX" smtClean="0"/>
              <a:pPr/>
              <a:t>‹Nº›</a:t>
            </a:fld>
            <a:endParaRPr lang="es-MX"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dirty="0"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34C8456A-9982-4EC8-9862-250E2B130B7E}" type="datetimeFigureOut">
              <a:rPr lang="es-MX" smtClean="0"/>
              <a:pPr/>
              <a:t>28/11/2014</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31" name="30 Marcador de número de diapositiva"/>
          <p:cNvSpPr>
            <a:spLocks noGrp="1"/>
          </p:cNvSpPr>
          <p:nvPr>
            <p:ph type="sldNum" sz="quarter" idx="12"/>
          </p:nvPr>
        </p:nvSpPr>
        <p:spPr/>
        <p:txBody>
          <a:bodyPr/>
          <a:lstStyle/>
          <a:p>
            <a:fld id="{62B613F7-9BAC-4887-B23A-802846E0FFA5}" type="slidenum">
              <a:rPr lang="es-MX" smtClean="0"/>
              <a:pPr/>
              <a:t>‹Nº›</a:t>
            </a:fld>
            <a:endParaRPr lang="es-MX" dirty="0"/>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34C8456A-9982-4EC8-9862-250E2B130B7E}" type="datetimeFigureOut">
              <a:rPr lang="es-MX" smtClean="0"/>
              <a:pPr/>
              <a:t>28/11/2014</a:t>
            </a:fld>
            <a:endParaRPr lang="es-MX" dirty="0"/>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MX" dirty="0"/>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2B613F7-9BAC-4887-B23A-802846E0FFA5}" type="slidenum">
              <a:rPr lang="es-MX" smtClean="0"/>
              <a:pPr/>
              <a:t>‹Nº›</a:t>
            </a:fld>
            <a:endParaRPr lang="es-MX" dirty="0"/>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hyperlink" Target="file:///C:\Users\Mary%20Trini\Documents\DRAWBACK%20solicitud.pdf" TargetMode="External"/><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hyperlink" Target="file:///C:\Users\Mary%20Trini\Documents\ITAG%20MAESTRIA\decretos\SE-03-001%20(1639959)Draw%20back.ht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28.jpeg"/></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204864"/>
            <a:ext cx="7772400" cy="1470025"/>
          </a:xfrm>
        </p:spPr>
        <p:txBody>
          <a:bodyPr/>
          <a:lstStyle/>
          <a:p>
            <a:pPr algn="ctr"/>
            <a:r>
              <a:rPr lang="es-MX" dirty="0" smtClean="0"/>
              <a:t>Programa de Fomento a las Exportaciones</a:t>
            </a:r>
            <a:endParaRPr lang="es-MX" dirty="0"/>
          </a:p>
        </p:txBody>
      </p:sp>
      <p:sp>
        <p:nvSpPr>
          <p:cNvPr id="3" name="2 Subtítulo"/>
          <p:cNvSpPr>
            <a:spLocks noGrp="1"/>
          </p:cNvSpPr>
          <p:nvPr>
            <p:ph type="subTitle" idx="1"/>
          </p:nvPr>
        </p:nvSpPr>
        <p:spPr>
          <a:xfrm>
            <a:off x="2419672" y="5755704"/>
            <a:ext cx="6400800" cy="625624"/>
          </a:xfrm>
        </p:spPr>
        <p:txBody>
          <a:bodyPr>
            <a:normAutofit fontScale="92500" lnSpcReduction="10000"/>
          </a:bodyPr>
          <a:lstStyle/>
          <a:p>
            <a:r>
              <a:rPr lang="es-MX" sz="2000" dirty="0" smtClean="0"/>
              <a:t>Material Elaborado y Estructurado por: Mtra. Ma. Trinidad López García</a:t>
            </a:r>
            <a:endParaRPr lang="es-MX"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DECRETOS DE FOMENTO A LA EXPORTACION</a:t>
            </a:r>
            <a:endParaRPr lang="es-MX" dirty="0"/>
          </a:p>
        </p:txBody>
      </p:sp>
      <p:sp>
        <p:nvSpPr>
          <p:cNvPr id="5" name="4 CuadroTexto"/>
          <p:cNvSpPr txBox="1"/>
          <p:nvPr/>
        </p:nvSpPr>
        <p:spPr>
          <a:xfrm>
            <a:off x="251520" y="1340768"/>
            <a:ext cx="4680520" cy="4493538"/>
          </a:xfrm>
          <a:prstGeom prst="rect">
            <a:avLst/>
          </a:prstGeom>
          <a:noFill/>
        </p:spPr>
        <p:txBody>
          <a:bodyPr wrap="square" rtlCol="0">
            <a:spAutoFit/>
          </a:bodyPr>
          <a:lstStyle/>
          <a:p>
            <a:pPr algn="ctr"/>
            <a:r>
              <a:rPr lang="es-MX" sz="2600" b="1" dirty="0" smtClean="0"/>
              <a:t>IMMEX</a:t>
            </a:r>
          </a:p>
          <a:p>
            <a:pPr algn="just"/>
            <a:endParaRPr lang="es-MX" sz="2600" dirty="0" smtClean="0"/>
          </a:p>
          <a:p>
            <a:pPr algn="just"/>
            <a:r>
              <a:rPr lang="es-MX" sz="2600" dirty="0" smtClean="0"/>
              <a:t>( Decreto para el fomento de la Industria Manufacturera, Maquiladora y de Servicios de Exportación</a:t>
            </a:r>
            <a:r>
              <a:rPr lang="es-MX" sz="2600" dirty="0" smtClean="0"/>
              <a:t>).</a:t>
            </a:r>
          </a:p>
          <a:p>
            <a:pPr algn="just"/>
            <a:endParaRPr lang="es-MX" sz="2600" dirty="0"/>
          </a:p>
          <a:p>
            <a:pPr algn="ctr"/>
            <a:r>
              <a:rPr lang="es-MX" sz="2600" b="1" dirty="0" smtClean="0"/>
              <a:t>NEEC</a:t>
            </a:r>
          </a:p>
          <a:p>
            <a:pPr algn="just"/>
            <a:endParaRPr lang="es-MX" sz="2600" dirty="0"/>
          </a:p>
          <a:p>
            <a:pPr algn="just"/>
            <a:r>
              <a:rPr lang="es-MX" sz="2600" dirty="0" smtClean="0"/>
              <a:t>( Nuevo Esquema de Empresas Certificadas)</a:t>
            </a:r>
            <a:endParaRPr lang="es-MX" sz="2600" dirty="0" smtClean="0"/>
          </a:p>
        </p:txBody>
      </p:sp>
      <p:pic>
        <p:nvPicPr>
          <p:cNvPr id="62466" name="Picture 2" descr="http://www.rel-uita.org/sindicatos/maquilas/maquilas-copyright.JPG"/>
          <p:cNvPicPr>
            <a:picLocks noChangeAspect="1" noChangeArrowheads="1"/>
          </p:cNvPicPr>
          <p:nvPr/>
        </p:nvPicPr>
        <p:blipFill>
          <a:blip r:embed="rId3" cstate="print"/>
          <a:srcRect/>
          <a:stretch>
            <a:fillRect/>
          </a:stretch>
        </p:blipFill>
        <p:spPr bwMode="auto">
          <a:xfrm>
            <a:off x="5724128" y="1988840"/>
            <a:ext cx="2736304" cy="324036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DECRETOS DE FOMENTO A LA EXPORTACION</a:t>
            </a:r>
            <a:endParaRPr lang="es-MX" dirty="0"/>
          </a:p>
        </p:txBody>
      </p:sp>
      <p:sp>
        <p:nvSpPr>
          <p:cNvPr id="5" name="4 CuadroTexto"/>
          <p:cNvSpPr txBox="1"/>
          <p:nvPr/>
        </p:nvSpPr>
        <p:spPr>
          <a:xfrm>
            <a:off x="251520" y="1484784"/>
            <a:ext cx="4680520" cy="4893647"/>
          </a:xfrm>
          <a:prstGeom prst="rect">
            <a:avLst/>
          </a:prstGeom>
          <a:noFill/>
        </p:spPr>
        <p:txBody>
          <a:bodyPr wrap="square" rtlCol="0">
            <a:spAutoFit/>
          </a:bodyPr>
          <a:lstStyle/>
          <a:p>
            <a:pPr algn="ctr"/>
            <a:r>
              <a:rPr lang="es-MX" sz="2600" b="1" dirty="0" smtClean="0"/>
              <a:t>DRAW BACK</a:t>
            </a:r>
          </a:p>
          <a:p>
            <a:pPr algn="just"/>
            <a:endParaRPr lang="es-MX" sz="2600" dirty="0" smtClean="0"/>
          </a:p>
          <a:p>
            <a:pPr algn="just"/>
            <a:r>
              <a:rPr lang="es-MX" sz="2600" dirty="0" smtClean="0"/>
              <a:t>( Programa de Devolución de Impuestos de Importación a los Exportadores).</a:t>
            </a:r>
          </a:p>
          <a:p>
            <a:pPr algn="just"/>
            <a:endParaRPr lang="es-MX" sz="2600" dirty="0" smtClean="0"/>
          </a:p>
          <a:p>
            <a:pPr algn="ctr"/>
            <a:r>
              <a:rPr lang="es-MX" sz="2600" b="1" dirty="0" smtClean="0"/>
              <a:t>PROSEC</a:t>
            </a:r>
          </a:p>
          <a:p>
            <a:pPr algn="just"/>
            <a:endParaRPr lang="es-MX" sz="2600" dirty="0" smtClean="0"/>
          </a:p>
          <a:p>
            <a:pPr algn="just"/>
            <a:r>
              <a:rPr lang="es-MX" sz="2600" dirty="0" smtClean="0"/>
              <a:t>( Programas de Promoción Sectorial</a:t>
            </a:r>
            <a:r>
              <a:rPr lang="es-MX" sz="2600" dirty="0" smtClean="0"/>
              <a:t>).</a:t>
            </a:r>
          </a:p>
          <a:p>
            <a:pPr algn="just"/>
            <a:endParaRPr lang="es-MX" sz="2600" dirty="0"/>
          </a:p>
          <a:p>
            <a:pPr algn="ctr"/>
            <a:r>
              <a:rPr lang="es-MX" sz="2600" b="1" dirty="0" smtClean="0"/>
              <a:t>Regla 8va.</a:t>
            </a:r>
            <a:endParaRPr lang="es-MX" sz="2600" b="1" dirty="0" smtClean="0"/>
          </a:p>
        </p:txBody>
      </p:sp>
      <p:pic>
        <p:nvPicPr>
          <p:cNvPr id="66562" name="Picture 2" descr="http://www.militante.org/files/guerra_divisas.jpg"/>
          <p:cNvPicPr>
            <a:picLocks noChangeAspect="1" noChangeArrowheads="1"/>
          </p:cNvPicPr>
          <p:nvPr/>
        </p:nvPicPr>
        <p:blipFill>
          <a:blip r:embed="rId3" cstate="print"/>
          <a:srcRect/>
          <a:stretch>
            <a:fillRect/>
          </a:stretch>
        </p:blipFill>
        <p:spPr bwMode="auto">
          <a:xfrm>
            <a:off x="5292080" y="2276872"/>
            <a:ext cx="3333750" cy="295232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2049" name="Rectangle 1"/>
          <p:cNvSpPr>
            <a:spLocks noChangeArrowheads="1"/>
          </p:cNvSpPr>
          <p:nvPr/>
        </p:nvSpPr>
        <p:spPr bwMode="auto">
          <a:xfrm>
            <a:off x="144016" y="1297498"/>
            <a:ext cx="5004048" cy="4939814"/>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normalizeH="0" baseline="0" dirty="0" smtClean="0">
                <a:ln>
                  <a:noFill/>
                </a:ln>
                <a:solidFill>
                  <a:schemeClr val="tx1"/>
                </a:solidFill>
                <a:effectLst/>
                <a:latin typeface="Arial" pitchFamily="34" charset="0"/>
                <a:cs typeface="Arial" pitchFamily="34" charset="0"/>
              </a:rPr>
              <a:t>DECRETO que establece la devolución de impuestos de importación a los exportadores.</a:t>
            </a:r>
          </a:p>
          <a:p>
            <a:pPr marL="0" marR="0" lvl="0" indent="0" algn="just" defTabSz="914400" rtl="0" eaLnBrk="1" fontAlgn="base" latinLnBrk="0" hangingPunct="1">
              <a:lnSpc>
                <a:spcPct val="100000"/>
              </a:lnSpc>
              <a:spcBef>
                <a:spcPct val="0"/>
              </a:spcBef>
              <a:spcAft>
                <a:spcPct val="0"/>
              </a:spcAft>
              <a:buClrTx/>
              <a:buSzTx/>
              <a:buFontTx/>
              <a:buNone/>
              <a:tabLst/>
            </a:pPr>
            <a:endParaRPr lang="es-ES_tradnl" sz="2000" b="1" dirty="0">
              <a:latin typeface="Arial" pitchFamily="34" charset="0"/>
              <a:cs typeface="Arial" pitchFamily="34" charset="0"/>
            </a:endParaRPr>
          </a:p>
          <a:p>
            <a:pPr algn="just" fontAlgn="base">
              <a:spcBef>
                <a:spcPct val="0"/>
              </a:spcBef>
              <a:spcAft>
                <a:spcPct val="0"/>
              </a:spcAft>
            </a:pPr>
            <a:r>
              <a:rPr lang="es-ES_tradnl" sz="2000" b="1" dirty="0"/>
              <a:t>ARTÍCULO 1o.-</a:t>
            </a:r>
            <a:r>
              <a:rPr lang="es-ES_tradnl" sz="2000" dirty="0"/>
              <a:t> El presente Decreto tiene por objeto establecer el mecanismo mediante el cual operará la devolución del impuesto general de importación pagado por la importación de mercancías o insumos incorporados a mercancías de exportación; o de mercancías que se retornen al extranjero, en el mismo estado o que hayan sido sometidas a procesos de reparación o alteración.</a:t>
            </a:r>
            <a:endParaRPr lang="es-MX" sz="2000" dirty="0"/>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50" name="Picture 2" descr="C:\Users\Mary Trini\Downloads\draw back1.jpg"/>
          <p:cNvPicPr>
            <a:picLocks noChangeAspect="1" noChangeArrowheads="1"/>
          </p:cNvPicPr>
          <p:nvPr/>
        </p:nvPicPr>
        <p:blipFill>
          <a:blip r:embed="rId3" cstate="print"/>
          <a:srcRect/>
          <a:stretch>
            <a:fillRect/>
          </a:stretch>
        </p:blipFill>
        <p:spPr bwMode="auto">
          <a:xfrm>
            <a:off x="5580112" y="1772816"/>
            <a:ext cx="2808312" cy="352839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2049" name="Rectangle 1"/>
          <p:cNvSpPr>
            <a:spLocks noChangeArrowheads="1"/>
          </p:cNvSpPr>
          <p:nvPr/>
        </p:nvSpPr>
        <p:spPr bwMode="auto">
          <a:xfrm>
            <a:off x="144016" y="1186001"/>
            <a:ext cx="5004048" cy="5555367"/>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r>
              <a:rPr lang="es-ES" sz="2000" b="1" dirty="0"/>
              <a:t>ARTÍCULO 2.-</a:t>
            </a:r>
            <a:r>
              <a:rPr lang="es-ES" sz="2000" dirty="0"/>
              <a:t> Para los efectos de este Decreto, se entenderá por:</a:t>
            </a:r>
            <a:endParaRPr lang="es-MX" sz="2000" dirty="0"/>
          </a:p>
          <a:p>
            <a:pPr hangingPunct="0"/>
            <a:r>
              <a:rPr lang="es-ES_tradnl" sz="2000" b="1" dirty="0"/>
              <a:t> </a:t>
            </a:r>
            <a:endParaRPr lang="es-MX" sz="2000" dirty="0"/>
          </a:p>
          <a:p>
            <a:pPr hangingPunct="0"/>
            <a:r>
              <a:rPr lang="es-ES_tradnl" sz="2000" b="1" dirty="0"/>
              <a:t>I.</a:t>
            </a:r>
            <a:r>
              <a:rPr lang="es-ES_tradnl" sz="2000" dirty="0"/>
              <a:t> </a:t>
            </a:r>
            <a:r>
              <a:rPr lang="es-ES_tradnl" sz="2000" dirty="0" smtClean="0"/>
              <a:t>Secretaría</a:t>
            </a:r>
            <a:r>
              <a:rPr lang="es-ES_tradnl" sz="2000" dirty="0"/>
              <a:t>, a la Secretaría de Economía;</a:t>
            </a:r>
            <a:endParaRPr lang="es-MX" sz="2000" dirty="0"/>
          </a:p>
          <a:p>
            <a:r>
              <a:rPr lang="es-ES" sz="2000" b="1" dirty="0"/>
              <a:t> </a:t>
            </a:r>
            <a:endParaRPr lang="es-MX" sz="2000" dirty="0"/>
          </a:p>
          <a:p>
            <a:r>
              <a:rPr lang="es-ES" sz="2000" b="1" dirty="0"/>
              <a:t>II.</a:t>
            </a:r>
            <a:r>
              <a:rPr lang="es-ES" sz="2000" dirty="0"/>
              <a:t> Se deroga</a:t>
            </a:r>
            <a:endParaRPr lang="es-MX" sz="2000" dirty="0"/>
          </a:p>
          <a:p>
            <a:r>
              <a:rPr lang="es-ES" sz="2000" b="1" dirty="0"/>
              <a:t> </a:t>
            </a:r>
            <a:endParaRPr lang="es-MX" sz="2000" dirty="0"/>
          </a:p>
          <a:p>
            <a:r>
              <a:rPr lang="es-ES" sz="2000" b="1" dirty="0"/>
              <a:t>III.</a:t>
            </a:r>
            <a:r>
              <a:rPr lang="es-ES" sz="2000" dirty="0"/>
              <a:t> Se deroga</a:t>
            </a:r>
            <a:endParaRPr lang="es-MX" sz="2000" dirty="0"/>
          </a:p>
          <a:p>
            <a:r>
              <a:rPr lang="es-ES" sz="2000" b="1" dirty="0"/>
              <a:t> </a:t>
            </a:r>
            <a:endParaRPr lang="es-MX" sz="2000" dirty="0"/>
          </a:p>
          <a:p>
            <a:pPr algn="just"/>
            <a:r>
              <a:rPr lang="es-ES" sz="2000" b="1" dirty="0"/>
              <a:t>IV.</a:t>
            </a:r>
            <a:r>
              <a:rPr lang="es-ES" sz="2000" dirty="0"/>
              <a:t> Insumos, a las materias primas, partes y componentes, empaques y envases, combustibles, lubricantes y otros materiales o mercancías</a:t>
            </a:r>
            <a:r>
              <a:rPr lang="es-ES" sz="2000" b="1" dirty="0"/>
              <a:t> </a:t>
            </a:r>
            <a:r>
              <a:rPr lang="es-ES" sz="2000" dirty="0"/>
              <a:t>de origen extranjero incorporados a las mercancías de exportación.</a:t>
            </a:r>
            <a:endParaRPr lang="es-MX" sz="2000" dirty="0"/>
          </a:p>
          <a:p>
            <a:r>
              <a:rPr lang="es-ES" sz="2000" b="1" dirty="0"/>
              <a:t> </a:t>
            </a:r>
            <a:endParaRPr lang="es-MX" sz="2000" dirty="0"/>
          </a:p>
          <a:p>
            <a:r>
              <a:rPr lang="es-ES" sz="2000" b="1" dirty="0"/>
              <a:t>V.</a:t>
            </a:r>
            <a:r>
              <a:rPr lang="es-ES" sz="2000" dirty="0"/>
              <a:t> Se deroga</a:t>
            </a:r>
            <a:endParaRPr lang="es-MX" sz="2000" dirty="0"/>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3554" name="Picture 2" descr="http://iniciativa.mx/wp/wp-content/uploads/2011/03/Secretaria_de_Economia.jpg"/>
          <p:cNvPicPr>
            <a:picLocks noChangeAspect="1" noChangeArrowheads="1"/>
          </p:cNvPicPr>
          <p:nvPr/>
        </p:nvPicPr>
        <p:blipFill>
          <a:blip r:embed="rId3" cstate="print"/>
          <a:srcRect/>
          <a:stretch>
            <a:fillRect/>
          </a:stretch>
        </p:blipFill>
        <p:spPr bwMode="auto">
          <a:xfrm>
            <a:off x="5868144" y="1412776"/>
            <a:ext cx="3041576" cy="1800200"/>
          </a:xfrm>
          <a:prstGeom prst="rect">
            <a:avLst/>
          </a:prstGeom>
          <a:noFill/>
        </p:spPr>
      </p:pic>
      <p:pic>
        <p:nvPicPr>
          <p:cNvPr id="23556" name="Picture 4" descr="http://www.oroyfinanzas.com/wp-content/uploads/2010/01/precio-materias-primas.jpg"/>
          <p:cNvPicPr>
            <a:picLocks noChangeAspect="1" noChangeArrowheads="1"/>
          </p:cNvPicPr>
          <p:nvPr/>
        </p:nvPicPr>
        <p:blipFill>
          <a:blip r:embed="rId4" cstate="print"/>
          <a:srcRect/>
          <a:stretch>
            <a:fillRect/>
          </a:stretch>
        </p:blipFill>
        <p:spPr bwMode="auto">
          <a:xfrm>
            <a:off x="6012161" y="3429000"/>
            <a:ext cx="2857500" cy="252028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2049" name="Rectangle 1"/>
          <p:cNvSpPr>
            <a:spLocks noChangeArrowheads="1"/>
          </p:cNvSpPr>
          <p:nvPr/>
        </p:nvSpPr>
        <p:spPr bwMode="auto">
          <a:xfrm>
            <a:off x="144016" y="1339892"/>
            <a:ext cx="5004048" cy="5247590"/>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algn="just" hangingPunct="0"/>
            <a:r>
              <a:rPr lang="es-ES_tradnl" sz="2000" b="1" dirty="0"/>
              <a:t>ARTÍCULO 3o.-</a:t>
            </a:r>
            <a:r>
              <a:rPr lang="es-ES_tradnl" sz="2000" dirty="0"/>
              <a:t> Las personas morales que realicen exportaciones definitivas de mercancías podrán obtener, en los términos de este Decreto, la devolución del impuesto general de importación pagado por:</a:t>
            </a:r>
            <a:endParaRPr lang="es-MX" sz="2000" dirty="0"/>
          </a:p>
          <a:p>
            <a:pPr algn="just" hangingPunct="0"/>
            <a:r>
              <a:rPr lang="es-ES_tradnl" sz="2000" b="1" dirty="0"/>
              <a:t> </a:t>
            </a:r>
            <a:endParaRPr lang="es-MX" sz="2000" dirty="0"/>
          </a:p>
          <a:p>
            <a:pPr algn="just" hangingPunct="0"/>
            <a:r>
              <a:rPr lang="es-ES_tradnl" sz="2000" b="1" dirty="0"/>
              <a:t>I.	</a:t>
            </a:r>
            <a:r>
              <a:rPr lang="es-ES_tradnl" sz="2000" dirty="0"/>
              <a:t>Insumos</a:t>
            </a:r>
            <a:r>
              <a:rPr lang="es-ES_tradnl" sz="2000" b="1" dirty="0"/>
              <a:t> </a:t>
            </a:r>
            <a:r>
              <a:rPr lang="es-ES_tradnl" sz="2000" dirty="0"/>
              <a:t>originarios de conformidad con el Tratado de Libre Comercio de América del Norte, que sean incorporados a bienes exportados a los Estados Unidos de América o a Canadá;</a:t>
            </a:r>
            <a:endParaRPr lang="es-MX" sz="2000" dirty="0"/>
          </a:p>
          <a:p>
            <a:pPr algn="just" hangingPunct="0"/>
            <a:r>
              <a:rPr lang="es-ES_tradnl" sz="2000" b="1" dirty="0"/>
              <a:t> </a:t>
            </a:r>
            <a:endParaRPr lang="es-MX" sz="2000" dirty="0"/>
          </a:p>
          <a:p>
            <a:pPr algn="just" hangingPunct="0"/>
            <a:r>
              <a:rPr lang="es-ES_tradnl" sz="2000" b="1" dirty="0"/>
              <a:t>II.</a:t>
            </a:r>
            <a:r>
              <a:rPr lang="es-ES_tradnl" sz="2000" dirty="0"/>
              <a:t>	Insumos</a:t>
            </a:r>
            <a:r>
              <a:rPr lang="es-ES_tradnl" sz="2000" b="1" dirty="0"/>
              <a:t> </a:t>
            </a:r>
            <a:r>
              <a:rPr lang="es-ES_tradnl" sz="2000" dirty="0"/>
              <a:t>que sean incorporados a bienes exportados a países distintos</a:t>
            </a:r>
            <a:r>
              <a:rPr lang="es-ES_tradnl" sz="2000" b="1" dirty="0"/>
              <a:t> </a:t>
            </a:r>
            <a:r>
              <a:rPr lang="es-ES_tradnl" sz="2000" dirty="0"/>
              <a:t>a los Estados Unidos de América o a Canadá;</a:t>
            </a:r>
            <a:endParaRPr lang="es-MX" sz="2000" dirty="0"/>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5602" name="Picture 2" descr="http://3.bp.blogspot.com/_IyvEzwV2y8w/TKVRVcxCJxI/AAAAAAAAAKE/gEDuAbOSngo/s1600/281_junio_tlc.JPG"/>
          <p:cNvPicPr>
            <a:picLocks noChangeAspect="1" noChangeArrowheads="1"/>
          </p:cNvPicPr>
          <p:nvPr/>
        </p:nvPicPr>
        <p:blipFill>
          <a:blip r:embed="rId3" cstate="print"/>
          <a:srcRect/>
          <a:stretch>
            <a:fillRect/>
          </a:stretch>
        </p:blipFill>
        <p:spPr bwMode="auto">
          <a:xfrm>
            <a:off x="5508105" y="1772816"/>
            <a:ext cx="3324225" cy="334327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2049" name="Rectangle 1"/>
          <p:cNvSpPr>
            <a:spLocks noChangeArrowheads="1"/>
          </p:cNvSpPr>
          <p:nvPr/>
        </p:nvSpPr>
        <p:spPr bwMode="auto">
          <a:xfrm>
            <a:off x="144016" y="1089500"/>
            <a:ext cx="5004048" cy="6017032"/>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514350" indent="-514350" algn="just" hangingPunct="0">
              <a:buAutoNum type="romanUcPeriod" startAt="3"/>
            </a:pPr>
            <a:r>
              <a:rPr lang="es-ES_tradnl" sz="2000" dirty="0" smtClean="0"/>
              <a:t>Mercancías </a:t>
            </a:r>
            <a:r>
              <a:rPr lang="es-ES_tradnl" sz="2000" dirty="0"/>
              <a:t>que hayan sido exportadas a los Estados Unidos de América o a Canadá en la misma condición en que se hayan importado. </a:t>
            </a:r>
            <a:endParaRPr lang="es-ES_tradnl" sz="2000" dirty="0" smtClean="0"/>
          </a:p>
          <a:p>
            <a:pPr marL="514350" indent="-514350" algn="just" hangingPunct="0"/>
            <a:endParaRPr lang="es-MX" sz="1500" dirty="0"/>
          </a:p>
          <a:p>
            <a:pPr algn="just" hangingPunct="0"/>
            <a:r>
              <a:rPr lang="es-ES_tradnl" sz="1500" dirty="0" smtClean="0"/>
              <a:t>Para </a:t>
            </a:r>
            <a:r>
              <a:rPr lang="es-ES_tradnl" sz="1500" dirty="0"/>
              <a:t>tales efectos se considerará que una mercancía se exporta en la misma condición, cuando se retorne en el mismo estado sin haberse sometido a ningún proceso de elaboración, transformación o reparación o cuando se sujeta a operaciones que no alteran materialmente las características de la mercancía, tales como operaciones de carga, descarga, recarga, cualquier movimiento necesario para mantenerla en buena condición, o transportarla, así como procesos tales como la simple dilución en agua o en otra sustancia; la limpieza, incluyendo la remoción de óxido, grasa, pintura u otros recubrimientos; la aplicación de conservadores, incluyendo lubricantes, encapsulación protectora o pintura para conservación, el ajuste, limado o corte, el acondicionamiento en dosis, o el empacado, reempacado, embalado o reembalado; la prueba, marcado, etiquetado, clasificación o mezcla, y</a:t>
            </a:r>
            <a:endParaRPr lang="es-MX" sz="1500" dirty="0"/>
          </a:p>
          <a:p>
            <a:pPr algn="just" hangingPunct="0"/>
            <a:r>
              <a:rPr lang="es-ES_tradnl" sz="1500" b="1" dirty="0"/>
              <a:t> </a:t>
            </a:r>
            <a:endParaRPr lang="es-MX" sz="1500" dirty="0"/>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7650" name="Picture 2" descr="http://www.cnnexpansion.com/media/2011/01/10/exportar.jpg"/>
          <p:cNvPicPr>
            <a:picLocks noChangeAspect="1" noChangeArrowheads="1"/>
          </p:cNvPicPr>
          <p:nvPr/>
        </p:nvPicPr>
        <p:blipFill>
          <a:blip r:embed="rId3" cstate="print"/>
          <a:srcRect/>
          <a:stretch>
            <a:fillRect/>
          </a:stretch>
        </p:blipFill>
        <p:spPr bwMode="auto">
          <a:xfrm>
            <a:off x="5652120" y="3717032"/>
            <a:ext cx="3124200" cy="2190750"/>
          </a:xfrm>
          <a:prstGeom prst="rect">
            <a:avLst/>
          </a:prstGeom>
          <a:noFill/>
        </p:spPr>
      </p:pic>
      <p:pic>
        <p:nvPicPr>
          <p:cNvPr id="27652" name="Picture 4" descr="http://www.inforural.com.mx/IMG/arton18792.jpg"/>
          <p:cNvPicPr>
            <a:picLocks noChangeAspect="1" noChangeArrowheads="1"/>
          </p:cNvPicPr>
          <p:nvPr/>
        </p:nvPicPr>
        <p:blipFill>
          <a:blip r:embed="rId4" cstate="print"/>
          <a:srcRect/>
          <a:stretch>
            <a:fillRect/>
          </a:stretch>
        </p:blipFill>
        <p:spPr bwMode="auto">
          <a:xfrm>
            <a:off x="5868144" y="1700808"/>
            <a:ext cx="2736304" cy="172819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2049" name="Rectangle 1"/>
          <p:cNvSpPr>
            <a:spLocks noChangeArrowheads="1"/>
          </p:cNvSpPr>
          <p:nvPr/>
        </p:nvSpPr>
        <p:spPr bwMode="auto">
          <a:xfrm>
            <a:off x="144016" y="2131690"/>
            <a:ext cx="5004048" cy="3400931"/>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algn="just" hangingPunct="0"/>
            <a:r>
              <a:rPr lang="es-ES_tradnl" sz="2000" b="1" dirty="0"/>
              <a:t>IV.	</a:t>
            </a:r>
            <a:r>
              <a:rPr lang="es-ES_tradnl" sz="2000" dirty="0"/>
              <a:t>Mercancías procedentes de los Estados Unidos de América o de Canadá, que únicamente hayan sido sometidas a procesos de reparación o alteración y sean</a:t>
            </a:r>
            <a:r>
              <a:rPr lang="es-ES_tradnl" sz="2000" b="1" dirty="0"/>
              <a:t> </a:t>
            </a:r>
            <a:r>
              <a:rPr lang="es-ES_tradnl" sz="2000" dirty="0"/>
              <a:t>posteriormente exportadas a alguno de dichos países, en los términos del artículo 307 del Tratado de Libre Comercio de América del Norte.</a:t>
            </a:r>
            <a:endParaRPr lang="es-MX" sz="2000" dirty="0"/>
          </a:p>
          <a:p>
            <a:r>
              <a:rPr lang="es-ES_tradnl" sz="2000" dirty="0"/>
              <a:t> </a:t>
            </a:r>
            <a:endParaRPr lang="es-MX" sz="2000" dirty="0"/>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9698" name="Picture 2" descr="http://1.bp.blogspot.com/_jFM4jEqhGQU/TUl86hv9-BI/AAAAAAAADcc/iogW2WHoB0Y/s1600/TLC.jpg"/>
          <p:cNvPicPr>
            <a:picLocks noChangeAspect="1" noChangeArrowheads="1"/>
          </p:cNvPicPr>
          <p:nvPr/>
        </p:nvPicPr>
        <p:blipFill>
          <a:blip r:embed="rId3" cstate="print"/>
          <a:srcRect/>
          <a:stretch>
            <a:fillRect/>
          </a:stretch>
        </p:blipFill>
        <p:spPr bwMode="auto">
          <a:xfrm>
            <a:off x="5220072" y="1988841"/>
            <a:ext cx="3526160" cy="316230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2049" name="Rectangle 1"/>
          <p:cNvSpPr>
            <a:spLocks noChangeArrowheads="1"/>
          </p:cNvSpPr>
          <p:nvPr/>
        </p:nvSpPr>
        <p:spPr bwMode="auto">
          <a:xfrm>
            <a:off x="144016" y="3516684"/>
            <a:ext cx="5004048" cy="630942"/>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4 CuadroTexto"/>
          <p:cNvSpPr txBox="1"/>
          <p:nvPr/>
        </p:nvSpPr>
        <p:spPr>
          <a:xfrm>
            <a:off x="539552" y="1340768"/>
            <a:ext cx="8208912" cy="5170646"/>
          </a:xfrm>
          <a:prstGeom prst="rect">
            <a:avLst/>
          </a:prstGeom>
          <a:noFill/>
        </p:spPr>
        <p:txBody>
          <a:bodyPr wrap="square" rtlCol="0">
            <a:spAutoFit/>
          </a:bodyPr>
          <a:lstStyle/>
          <a:p>
            <a:pPr algn="just"/>
            <a:r>
              <a:rPr lang="es-MX" sz="2600" b="1" dirty="0" smtClean="0"/>
              <a:t>GIN ={[VT - ID - I IND]/ VT}*100</a:t>
            </a:r>
            <a:r>
              <a:rPr lang="es-MX" sz="2600" dirty="0" smtClean="0"/>
              <a:t> </a:t>
            </a:r>
          </a:p>
          <a:p>
            <a:pPr algn="just"/>
            <a:r>
              <a:rPr lang="es-MX" sz="2600" dirty="0" smtClean="0"/>
              <a:t>En donde:</a:t>
            </a:r>
          </a:p>
          <a:p>
            <a:pPr algn="just"/>
            <a:r>
              <a:rPr lang="es-MX" sz="2600" dirty="0" smtClean="0"/>
              <a:t>GIN = Grado de integración nacional del producto ofertado, expresado en porcentaje.</a:t>
            </a:r>
          </a:p>
          <a:p>
            <a:pPr algn="just"/>
            <a:r>
              <a:rPr lang="es-MX" sz="2600" dirty="0" smtClean="0"/>
              <a:t>VT = Valor de venta del producto ofertado.</a:t>
            </a:r>
          </a:p>
          <a:p>
            <a:pPr algn="just"/>
            <a:r>
              <a:rPr lang="es-MX" sz="2600" dirty="0" smtClean="0"/>
              <a:t>ID = Valor de las importaciones directas de materias primas, materiales, partes y componentes, incluyendo el costo de transporte hasta la planta, impuestos de importación y gastos aduaneros, incorporados en el producto ofertado.</a:t>
            </a:r>
          </a:p>
          <a:p>
            <a:pPr algn="just"/>
            <a:r>
              <a:rPr lang="es-MX" sz="2600" dirty="0" smtClean="0"/>
              <a:t>I IND= Valor de las importaciones indirectas incorporadas en el producto ofertado.</a:t>
            </a:r>
          </a:p>
          <a:p>
            <a:endParaRPr 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2049" name="Rectangle 1"/>
          <p:cNvSpPr>
            <a:spLocks noChangeArrowheads="1"/>
          </p:cNvSpPr>
          <p:nvPr/>
        </p:nvSpPr>
        <p:spPr bwMode="auto">
          <a:xfrm>
            <a:off x="144016" y="1186109"/>
            <a:ext cx="5004048" cy="6170920"/>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514350" indent="-514350" algn="just" hangingPunct="0">
              <a:buAutoNum type="romanUcPeriod" startAt="4"/>
            </a:pPr>
            <a:r>
              <a:rPr lang="es-ES_tradnl" sz="2000" dirty="0" smtClean="0"/>
              <a:t>Mercancías </a:t>
            </a:r>
            <a:r>
              <a:rPr lang="es-ES_tradnl" sz="2000" dirty="0"/>
              <a:t>procedentes de los Estados Unidos de América o de Canadá, que únicamente hayan sido sometidas a procesos de reparación o alteración y sean</a:t>
            </a:r>
            <a:r>
              <a:rPr lang="es-ES_tradnl" sz="2000" b="1" dirty="0"/>
              <a:t> </a:t>
            </a:r>
            <a:r>
              <a:rPr lang="es-ES_tradnl" sz="2000" dirty="0"/>
              <a:t>posteriormente exportadas a alguno de dichos países, en los términos del artículo 307 del Tratado de Libre Comercio de América del Norte</a:t>
            </a:r>
            <a:r>
              <a:rPr lang="es-ES_tradnl" sz="2000" dirty="0" smtClean="0"/>
              <a:t>.</a:t>
            </a:r>
          </a:p>
          <a:p>
            <a:pPr marL="514350" indent="-514350" algn="just" hangingPunct="0"/>
            <a:endParaRPr lang="es-ES_tradnl" sz="2000" dirty="0" smtClean="0"/>
          </a:p>
          <a:p>
            <a:pPr algn="just" hangingPunct="0"/>
            <a:r>
              <a:rPr lang="es-ES_tradnl" sz="1500" dirty="0"/>
              <a:t>Para los efectos de la fracción I del presente artículo el origen de los insumos se determinará conforme al Capítulo IV (Reglas de Origen) del Tratado de Libre Comercio de América del Norte.</a:t>
            </a:r>
            <a:endParaRPr lang="es-MX" sz="1500" dirty="0"/>
          </a:p>
          <a:p>
            <a:pPr algn="just" hangingPunct="0"/>
            <a:r>
              <a:rPr lang="es-ES_tradnl" sz="1500" dirty="0"/>
              <a:t> </a:t>
            </a:r>
            <a:endParaRPr lang="es-MX" sz="1500" dirty="0"/>
          </a:p>
          <a:p>
            <a:pPr algn="just" hangingPunct="0"/>
            <a:r>
              <a:rPr lang="es-ES_tradnl" sz="1500" dirty="0"/>
              <a:t>Lo dispuesto en las fracciones II, III y IV de este artículo sólo será aplicable cuando los insumos o mercancías se exporten directamente por la persona que los haya importado en forma definitiva, excepto lo dispuesto en el artículo 3 C de este Decreto.</a:t>
            </a:r>
            <a:endParaRPr lang="es-MX" sz="1500" dirty="0"/>
          </a:p>
          <a:p>
            <a:pPr marL="514350" indent="-514350" algn="just" hangingPunct="0"/>
            <a:endParaRPr lang="es-MX" sz="1500" dirty="0"/>
          </a:p>
          <a:p>
            <a:r>
              <a:rPr lang="es-ES_tradnl" sz="1500" dirty="0"/>
              <a:t> </a:t>
            </a:r>
            <a:endParaRPr lang="es-MX" sz="1500" dirty="0"/>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5842" name="Picture 2" descr="http://aduanaenmexico.files.wordpress.com/2011/03/padron.png"/>
          <p:cNvPicPr>
            <a:picLocks noChangeAspect="1" noChangeArrowheads="1"/>
          </p:cNvPicPr>
          <p:nvPr/>
        </p:nvPicPr>
        <p:blipFill>
          <a:blip r:embed="rId3" cstate="print"/>
          <a:srcRect/>
          <a:stretch>
            <a:fillRect/>
          </a:stretch>
        </p:blipFill>
        <p:spPr bwMode="auto">
          <a:xfrm>
            <a:off x="5652120" y="1412776"/>
            <a:ext cx="3164707" cy="419546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rrowheads="1"/>
          </p:cNvSpPr>
          <p:nvPr>
            <p:ph type="title" idx="4294967295"/>
          </p:nvPr>
        </p:nvSpPr>
        <p:spPr>
          <a:xfrm>
            <a:off x="468313" y="26035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MX" altLang="es-MX" sz="3200" dirty="0" smtClean="0">
                <a:solidFill>
                  <a:schemeClr val="tx1"/>
                </a:solidFill>
                <a:effectLst/>
                <a:latin typeface="Arial" panose="020B0604020202020204" pitchFamily="34" charset="0"/>
              </a:rPr>
              <a:t>Determinación de Origen en TLCAN</a:t>
            </a:r>
            <a:endParaRPr lang="es-MX" altLang="es-MX" sz="2000" b="0" dirty="0" smtClean="0">
              <a:solidFill>
                <a:schemeClr val="tx1"/>
              </a:solidFill>
              <a:effectLst/>
              <a:latin typeface="Arial" panose="020B0604020202020204" pitchFamily="34" charset="0"/>
            </a:endParaRPr>
          </a:p>
        </p:txBody>
      </p:sp>
      <p:sp>
        <p:nvSpPr>
          <p:cNvPr id="1019907" name="Rectangle 3"/>
          <p:cNvSpPr>
            <a:spLocks noGrp="1" noChangeArrowheads="1"/>
          </p:cNvSpPr>
          <p:nvPr>
            <p:ph type="body" idx="4294967295"/>
          </p:nvPr>
        </p:nvSpPr>
        <p:spPr>
          <a:xfrm>
            <a:off x="611188" y="1484313"/>
            <a:ext cx="5113337" cy="503237"/>
          </a:xfrm>
        </p:spPr>
        <p:txBody>
          <a:bodyPr/>
          <a:lstStyle/>
          <a:p>
            <a:pPr marL="0" indent="0" eaLnBrk="1" hangingPunct="1">
              <a:buFont typeface="Wingdings" panose="05000000000000000000" pitchFamily="2" charset="2"/>
              <a:buNone/>
              <a:defRPr/>
            </a:pPr>
            <a:r>
              <a:rPr lang="es-MX" sz="2300" b="1" dirty="0" smtClean="0">
                <a:solidFill>
                  <a:schemeClr val="tx1"/>
                </a:solidFill>
                <a:effectLst/>
                <a:latin typeface="Arial" charset="0"/>
              </a:rPr>
              <a:t>Reglas de Origen Artículo 415:</a:t>
            </a:r>
            <a:endParaRPr lang="es-MX" sz="2300" b="1" dirty="0" smtClean="0">
              <a:solidFill>
                <a:schemeClr val="tx1"/>
              </a:solidFill>
              <a:latin typeface="Arial" charset="0"/>
            </a:endParaRPr>
          </a:p>
        </p:txBody>
      </p:sp>
      <p:sp>
        <p:nvSpPr>
          <p:cNvPr id="43012" name="Rectangle 4"/>
          <p:cNvSpPr>
            <a:spLocks noChangeArrowheads="1"/>
          </p:cNvSpPr>
          <p:nvPr/>
        </p:nvSpPr>
        <p:spPr bwMode="auto">
          <a:xfrm>
            <a:off x="466725" y="2347913"/>
            <a:ext cx="4321175"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57188" indent="-357188">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just" eaLnBrk="1" hangingPunct="1">
              <a:lnSpc>
                <a:spcPct val="80000"/>
              </a:lnSpc>
              <a:buClr>
                <a:srgbClr val="FF3300"/>
              </a:buClr>
              <a:buSzPct val="95000"/>
              <a:buFont typeface="Wingdings" panose="05000000000000000000" pitchFamily="2" charset="2"/>
              <a:buChar char="ü"/>
            </a:pPr>
            <a:r>
              <a:rPr lang="es-MX" altLang="es-MX" sz="2300" b="1" u="sng" dirty="0">
                <a:latin typeface="Arial" panose="020B0604020202020204" pitchFamily="34" charset="0"/>
              </a:rPr>
              <a:t>Productos Vegetales</a:t>
            </a:r>
            <a:r>
              <a:rPr lang="es-MX" altLang="es-MX" sz="2300" dirty="0">
                <a:latin typeface="Arial" panose="020B0604020202020204" pitchFamily="34" charset="0"/>
              </a:rPr>
              <a:t> cosechados en Canadá, EUA o México.</a:t>
            </a:r>
          </a:p>
          <a:p>
            <a:pPr algn="just" eaLnBrk="1" hangingPunct="1">
              <a:lnSpc>
                <a:spcPct val="80000"/>
              </a:lnSpc>
              <a:buClr>
                <a:srgbClr val="FF3300"/>
              </a:buClr>
              <a:buSzPct val="95000"/>
              <a:buFont typeface="Wingdings" panose="05000000000000000000" pitchFamily="2" charset="2"/>
              <a:buChar char="ü"/>
            </a:pPr>
            <a:endParaRPr lang="es-MX" altLang="es-MX" sz="800" dirty="0">
              <a:latin typeface="Arial" panose="020B0604020202020204" pitchFamily="34" charset="0"/>
            </a:endParaRPr>
          </a:p>
          <a:p>
            <a:pPr algn="just" eaLnBrk="1" hangingPunct="1">
              <a:lnSpc>
                <a:spcPct val="80000"/>
              </a:lnSpc>
              <a:buClr>
                <a:srgbClr val="FF3300"/>
              </a:buClr>
              <a:buSzPct val="95000"/>
              <a:buFont typeface="Wingdings" panose="05000000000000000000" pitchFamily="2" charset="2"/>
              <a:buChar char="ü"/>
            </a:pPr>
            <a:r>
              <a:rPr lang="es-MX" altLang="es-MX" sz="2300" b="1" u="sng" dirty="0">
                <a:latin typeface="Arial" panose="020B0604020202020204" pitchFamily="34" charset="0"/>
              </a:rPr>
              <a:t>Animales nacidos</a:t>
            </a:r>
            <a:r>
              <a:rPr lang="es-MX" altLang="es-MX" sz="2300" dirty="0">
                <a:latin typeface="Arial" panose="020B0604020202020204" pitchFamily="34" charset="0"/>
              </a:rPr>
              <a:t>, criados en Canadá, EUA o México.</a:t>
            </a:r>
          </a:p>
          <a:p>
            <a:pPr algn="just" eaLnBrk="1" hangingPunct="1">
              <a:lnSpc>
                <a:spcPct val="80000"/>
              </a:lnSpc>
              <a:buClr>
                <a:srgbClr val="FF3300"/>
              </a:buClr>
              <a:buSzPct val="95000"/>
              <a:buFont typeface="Wingdings" panose="05000000000000000000" pitchFamily="2" charset="2"/>
              <a:buNone/>
            </a:pPr>
            <a:r>
              <a:rPr lang="es-MX" altLang="es-MX" sz="800" dirty="0">
                <a:latin typeface="Arial" panose="020B0604020202020204" pitchFamily="34" charset="0"/>
              </a:rPr>
              <a:t> </a:t>
            </a:r>
          </a:p>
          <a:p>
            <a:pPr algn="just" eaLnBrk="1" hangingPunct="1">
              <a:lnSpc>
                <a:spcPct val="80000"/>
              </a:lnSpc>
              <a:buClr>
                <a:srgbClr val="FF3300"/>
              </a:buClr>
              <a:buSzPct val="95000"/>
              <a:buFont typeface="Wingdings" panose="05000000000000000000" pitchFamily="2" charset="2"/>
              <a:buChar char="ü"/>
            </a:pPr>
            <a:r>
              <a:rPr lang="es-MX" altLang="es-MX" sz="2300" b="1" u="sng" dirty="0">
                <a:latin typeface="Arial" panose="020B0604020202020204" pitchFamily="34" charset="0"/>
              </a:rPr>
              <a:t>Bienes obtenidos del mar</a:t>
            </a:r>
            <a:r>
              <a:rPr lang="es-MX" altLang="es-MX" sz="2300" dirty="0">
                <a:latin typeface="Arial" panose="020B0604020202020204" pitchFamily="34" charset="0"/>
              </a:rPr>
              <a:t> por barcos registrados o matriculados por Canadá, EUA o México y lleven su bandera.</a:t>
            </a:r>
          </a:p>
        </p:txBody>
      </p:sp>
      <p:sp>
        <p:nvSpPr>
          <p:cNvPr id="43013" name="AutoShape 5" descr="sector primario"/>
          <p:cNvSpPr>
            <a:spLocks noChangeArrowheads="1"/>
          </p:cNvSpPr>
          <p:nvPr/>
        </p:nvSpPr>
        <p:spPr bwMode="auto">
          <a:xfrm>
            <a:off x="5148263" y="2492375"/>
            <a:ext cx="3671887" cy="2952750"/>
          </a:xfrm>
          <a:prstGeom prst="roundRect">
            <a:avLst>
              <a:gd name="adj" fmla="val 16667"/>
            </a:avLst>
          </a:prstGeom>
          <a:blipFill dpi="0" rotWithShape="1">
            <a:blip r:embed="rId3"/>
            <a:srcRect/>
            <a:stretch>
              <a:fillRect/>
            </a:stretch>
          </a:blipFill>
          <a:ln w="9525">
            <a:solidFill>
              <a:schemeClr val="bg2"/>
            </a:solidFill>
            <a:round/>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eaLnBrk="1" hangingPunct="1">
              <a:spcBef>
                <a:spcPct val="0"/>
              </a:spcBef>
              <a:buClrTx/>
              <a:buSzTx/>
              <a:buFontTx/>
              <a:buNone/>
            </a:pPr>
            <a:endParaRPr lang="es-ES" altLang="es-MX" sz="1800">
              <a:latin typeface="Arial" panose="020B0604020202020204" pitchFamily="34" charset="0"/>
            </a:endParaRPr>
          </a:p>
        </p:txBody>
      </p:sp>
    </p:spTree>
    <p:extLst>
      <p:ext uri="{BB962C8B-B14F-4D97-AF65-F5344CB8AC3E}">
        <p14:creationId xmlns:p14="http://schemas.microsoft.com/office/powerpoint/2010/main" val="21196619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CRITERIOS DE EVALUACION</a:t>
            </a:r>
            <a:endParaRPr lang="es-MX" dirty="0"/>
          </a:p>
        </p:txBody>
      </p:sp>
      <p:sp>
        <p:nvSpPr>
          <p:cNvPr id="3" name="2 Marcador de contenido"/>
          <p:cNvSpPr>
            <a:spLocks noGrp="1"/>
          </p:cNvSpPr>
          <p:nvPr>
            <p:ph idx="1"/>
          </p:nvPr>
        </p:nvSpPr>
        <p:spPr/>
        <p:txBody>
          <a:bodyPr/>
          <a:lstStyle/>
          <a:p>
            <a:pPr algn="ctr"/>
            <a:r>
              <a:rPr lang="es-MX" dirty="0" smtClean="0"/>
              <a:t>Examen Escrito:   70%</a:t>
            </a:r>
          </a:p>
          <a:p>
            <a:pPr algn="ctr"/>
            <a:endParaRPr lang="es-MX" dirty="0" smtClean="0"/>
          </a:p>
          <a:p>
            <a:pPr algn="ctr"/>
            <a:r>
              <a:rPr lang="es-MX" dirty="0" smtClean="0"/>
              <a:t>Casos Prácticos:   10%</a:t>
            </a:r>
          </a:p>
          <a:p>
            <a:pPr algn="ctr"/>
            <a:endParaRPr lang="es-MX" dirty="0" smtClean="0"/>
          </a:p>
          <a:p>
            <a:pPr algn="ctr"/>
            <a:r>
              <a:rPr lang="es-MX" dirty="0" smtClean="0"/>
              <a:t>Participación:       10%</a:t>
            </a:r>
          </a:p>
          <a:p>
            <a:pPr algn="ctr"/>
            <a:endParaRPr lang="es-MX" dirty="0" smtClean="0"/>
          </a:p>
          <a:p>
            <a:pPr algn="ctr"/>
            <a:r>
              <a:rPr lang="es-MX" dirty="0" smtClean="0"/>
              <a:t>Asistencia:            10%</a:t>
            </a: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rrowheads="1"/>
          </p:cNvSpPr>
          <p:nvPr>
            <p:ph type="title" idx="4294967295"/>
          </p:nvPr>
        </p:nvSpPr>
        <p:spPr>
          <a:xfrm>
            <a:off x="468313" y="26035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MX" altLang="es-MX" sz="3200" dirty="0" smtClean="0">
                <a:solidFill>
                  <a:schemeClr val="tx1"/>
                </a:solidFill>
                <a:effectLst/>
                <a:latin typeface="Arial" panose="020B0604020202020204" pitchFamily="34" charset="0"/>
              </a:rPr>
              <a:t>Determinación de Origen en TLCAN</a:t>
            </a:r>
            <a:endParaRPr lang="es-MX" altLang="es-MX" sz="2000" b="0" dirty="0" smtClean="0">
              <a:solidFill>
                <a:schemeClr val="tx1"/>
              </a:solidFill>
              <a:effectLst/>
              <a:latin typeface="Arial" panose="020B0604020202020204" pitchFamily="34" charset="0"/>
            </a:endParaRPr>
          </a:p>
        </p:txBody>
      </p:sp>
      <p:sp>
        <p:nvSpPr>
          <p:cNvPr id="1021955" name="Rectangle 3"/>
          <p:cNvSpPr>
            <a:spLocks noGrp="1" noChangeArrowheads="1"/>
          </p:cNvSpPr>
          <p:nvPr>
            <p:ph type="body" idx="4294967295"/>
          </p:nvPr>
        </p:nvSpPr>
        <p:spPr>
          <a:xfrm>
            <a:off x="611188" y="1484313"/>
            <a:ext cx="5113337" cy="503237"/>
          </a:xfrm>
        </p:spPr>
        <p:txBody>
          <a:bodyPr/>
          <a:lstStyle/>
          <a:p>
            <a:pPr marL="0" indent="0" eaLnBrk="1" hangingPunct="1">
              <a:buFont typeface="Wingdings" panose="05000000000000000000" pitchFamily="2" charset="2"/>
              <a:buNone/>
              <a:defRPr/>
            </a:pPr>
            <a:r>
              <a:rPr lang="es-MX" sz="2300" b="1" dirty="0" smtClean="0">
                <a:solidFill>
                  <a:schemeClr val="tx1"/>
                </a:solidFill>
                <a:effectLst/>
                <a:latin typeface="Arial" charset="0"/>
              </a:rPr>
              <a:t>Reglas de Origen Artículo 415:</a:t>
            </a:r>
            <a:endParaRPr lang="es-MX" sz="2300" b="1" dirty="0" smtClean="0">
              <a:solidFill>
                <a:schemeClr val="tx1"/>
              </a:solidFill>
              <a:latin typeface="Arial" charset="0"/>
            </a:endParaRPr>
          </a:p>
        </p:txBody>
      </p:sp>
      <p:sp>
        <p:nvSpPr>
          <p:cNvPr id="45060" name="Rectangle 4"/>
          <p:cNvSpPr>
            <a:spLocks noChangeArrowheads="1"/>
          </p:cNvSpPr>
          <p:nvPr/>
        </p:nvSpPr>
        <p:spPr bwMode="auto">
          <a:xfrm>
            <a:off x="466725" y="2347913"/>
            <a:ext cx="4321175"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57188" indent="-357188">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just" eaLnBrk="1" hangingPunct="1">
              <a:lnSpc>
                <a:spcPct val="80000"/>
              </a:lnSpc>
              <a:buClr>
                <a:srgbClr val="FF3300"/>
              </a:buClr>
              <a:buSzPct val="95000"/>
              <a:buFont typeface="Wingdings" panose="05000000000000000000" pitchFamily="2" charset="2"/>
              <a:buChar char="ü"/>
            </a:pPr>
            <a:r>
              <a:rPr lang="es-MX" altLang="es-MX" sz="2300" b="1" u="sng" dirty="0">
                <a:latin typeface="Arial" panose="020B0604020202020204" pitchFamily="34" charset="0"/>
              </a:rPr>
              <a:t>Minerales extraídos</a:t>
            </a:r>
            <a:r>
              <a:rPr lang="es-MX" altLang="es-MX" sz="2300" b="1" dirty="0">
                <a:latin typeface="Arial" panose="020B0604020202020204" pitchFamily="34" charset="0"/>
              </a:rPr>
              <a:t> </a:t>
            </a:r>
            <a:r>
              <a:rPr lang="es-MX" altLang="es-MX" sz="2300" dirty="0">
                <a:latin typeface="Arial" panose="020B0604020202020204" pitchFamily="34" charset="0"/>
              </a:rPr>
              <a:t>en Canadá, EUA o México.</a:t>
            </a:r>
          </a:p>
          <a:p>
            <a:pPr algn="just" eaLnBrk="1" hangingPunct="1">
              <a:lnSpc>
                <a:spcPct val="80000"/>
              </a:lnSpc>
              <a:buClr>
                <a:srgbClr val="FF3300"/>
              </a:buClr>
              <a:buSzPct val="95000"/>
              <a:buFont typeface="Wingdings" panose="05000000000000000000" pitchFamily="2" charset="2"/>
              <a:buChar char="ü"/>
            </a:pPr>
            <a:endParaRPr lang="es-MX" altLang="es-MX" sz="800" dirty="0">
              <a:latin typeface="Arial" panose="020B0604020202020204" pitchFamily="34" charset="0"/>
            </a:endParaRPr>
          </a:p>
          <a:p>
            <a:pPr algn="just" eaLnBrk="1" hangingPunct="1">
              <a:lnSpc>
                <a:spcPct val="80000"/>
              </a:lnSpc>
              <a:buClr>
                <a:srgbClr val="FF3300"/>
              </a:buClr>
              <a:buSzPct val="95000"/>
              <a:buFont typeface="Wingdings" panose="05000000000000000000" pitchFamily="2" charset="2"/>
              <a:buChar char="ü"/>
            </a:pPr>
            <a:r>
              <a:rPr lang="es-MX" altLang="es-MX" sz="2300" dirty="0">
                <a:latin typeface="Arial" panose="020B0604020202020204" pitchFamily="34" charset="0"/>
              </a:rPr>
              <a:t>Cuando la mercancía contenga materiales que no provengan de la zona se consideran originarios siempre que los materiales ajenos a la región TLCAN sean transformados en cualquier país socio del TLC (</a:t>
            </a:r>
            <a:r>
              <a:rPr lang="es-MX" altLang="es-MX" sz="2300" b="1" u="sng" dirty="0">
                <a:latin typeface="Arial" panose="020B0604020202020204" pitchFamily="34" charset="0"/>
              </a:rPr>
              <a:t>Salto arancelario</a:t>
            </a:r>
            <a:r>
              <a:rPr lang="es-MX" altLang="es-MX" sz="2300" dirty="0">
                <a:latin typeface="Arial" panose="020B0604020202020204" pitchFamily="34" charset="0"/>
              </a:rPr>
              <a:t>).</a:t>
            </a:r>
          </a:p>
        </p:txBody>
      </p:sp>
      <p:sp>
        <p:nvSpPr>
          <p:cNvPr id="45061" name="AutoShape 5" descr="industrias11"/>
          <p:cNvSpPr>
            <a:spLocks noChangeArrowheads="1"/>
          </p:cNvSpPr>
          <p:nvPr/>
        </p:nvSpPr>
        <p:spPr bwMode="auto">
          <a:xfrm>
            <a:off x="5219700" y="2205038"/>
            <a:ext cx="3529013" cy="3527425"/>
          </a:xfrm>
          <a:prstGeom prst="roundRect">
            <a:avLst>
              <a:gd name="adj" fmla="val 16667"/>
            </a:avLst>
          </a:prstGeom>
          <a:blipFill dpi="0" rotWithShape="1">
            <a:blip r:embed="rId3"/>
            <a:srcRect/>
            <a:stretch>
              <a:fillRect/>
            </a:stretch>
          </a:blipFill>
          <a:ln w="9525">
            <a:solidFill>
              <a:schemeClr val="bg2"/>
            </a:solidFill>
            <a:round/>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eaLnBrk="1" hangingPunct="1">
              <a:spcBef>
                <a:spcPct val="0"/>
              </a:spcBef>
              <a:buClrTx/>
              <a:buSzTx/>
              <a:buFontTx/>
              <a:buNone/>
            </a:pPr>
            <a:endParaRPr lang="es-ES" altLang="es-MX" sz="1800">
              <a:latin typeface="Arial" panose="020B0604020202020204" pitchFamily="34" charset="0"/>
            </a:endParaRPr>
          </a:p>
        </p:txBody>
      </p:sp>
    </p:spTree>
    <p:extLst>
      <p:ext uri="{BB962C8B-B14F-4D97-AF65-F5344CB8AC3E}">
        <p14:creationId xmlns:p14="http://schemas.microsoft.com/office/powerpoint/2010/main" val="3885300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rrowheads="1"/>
          </p:cNvSpPr>
          <p:nvPr>
            <p:ph type="title" idx="4294967295"/>
          </p:nvPr>
        </p:nvSpPr>
        <p:spPr>
          <a:xfrm>
            <a:off x="468313" y="26035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MX" altLang="es-MX" sz="3200" smtClean="0">
                <a:solidFill>
                  <a:schemeClr val="tx1"/>
                </a:solidFill>
                <a:effectLst/>
                <a:latin typeface="Arial" panose="020B0604020202020204" pitchFamily="34" charset="0"/>
              </a:rPr>
              <a:t>Determinación de Origen en TLCAN</a:t>
            </a:r>
            <a:endParaRPr lang="es-MX" altLang="es-MX" sz="2000" b="0" smtClean="0">
              <a:solidFill>
                <a:schemeClr val="tx1"/>
              </a:solidFill>
              <a:effectLst/>
              <a:latin typeface="Arial" panose="020B0604020202020204" pitchFamily="34" charset="0"/>
            </a:endParaRPr>
          </a:p>
        </p:txBody>
      </p:sp>
      <p:sp>
        <p:nvSpPr>
          <p:cNvPr id="1024003" name="Rectangle 3"/>
          <p:cNvSpPr>
            <a:spLocks noGrp="1" noChangeArrowheads="1"/>
          </p:cNvSpPr>
          <p:nvPr>
            <p:ph type="body" idx="4294967295"/>
          </p:nvPr>
        </p:nvSpPr>
        <p:spPr>
          <a:xfrm>
            <a:off x="611188" y="1484313"/>
            <a:ext cx="5113337" cy="503237"/>
          </a:xfrm>
        </p:spPr>
        <p:txBody>
          <a:bodyPr/>
          <a:lstStyle/>
          <a:p>
            <a:pPr marL="0" indent="0" eaLnBrk="1" hangingPunct="1">
              <a:buFont typeface="Wingdings" panose="05000000000000000000" pitchFamily="2" charset="2"/>
              <a:buNone/>
              <a:defRPr/>
            </a:pPr>
            <a:r>
              <a:rPr lang="es-MX" sz="2300" b="1" dirty="0" smtClean="0">
                <a:solidFill>
                  <a:schemeClr val="tx1"/>
                </a:solidFill>
                <a:effectLst/>
                <a:latin typeface="Arial" charset="0"/>
              </a:rPr>
              <a:t>Reglas de Origen Artículo 415:</a:t>
            </a:r>
            <a:endParaRPr lang="es-MX" sz="2300" b="1" dirty="0" smtClean="0">
              <a:solidFill>
                <a:schemeClr val="tx1"/>
              </a:solidFill>
              <a:latin typeface="Arial" charset="0"/>
            </a:endParaRPr>
          </a:p>
        </p:txBody>
      </p:sp>
      <p:sp>
        <p:nvSpPr>
          <p:cNvPr id="47108" name="Rectangle 4"/>
          <p:cNvSpPr>
            <a:spLocks noChangeArrowheads="1"/>
          </p:cNvSpPr>
          <p:nvPr/>
        </p:nvSpPr>
        <p:spPr bwMode="auto">
          <a:xfrm>
            <a:off x="466725" y="2347913"/>
            <a:ext cx="4465638"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57188" indent="-357188">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lgn="just" eaLnBrk="1" hangingPunct="1">
              <a:lnSpc>
                <a:spcPct val="80000"/>
              </a:lnSpc>
              <a:buClr>
                <a:srgbClr val="FF3300"/>
              </a:buClr>
              <a:buSzPct val="95000"/>
              <a:buFont typeface="Wingdings" panose="05000000000000000000" pitchFamily="2" charset="2"/>
              <a:buChar char="ü"/>
            </a:pPr>
            <a:r>
              <a:rPr lang="es-MX" altLang="es-MX" sz="2000" b="1" u="sng" dirty="0">
                <a:latin typeface="Arial" panose="020B0604020202020204" pitchFamily="34" charset="0"/>
              </a:rPr>
              <a:t>Regla de </a:t>
            </a:r>
            <a:r>
              <a:rPr lang="es-MX" altLang="es-MX" sz="2000" b="1" u="sng" dirty="0" err="1">
                <a:latin typeface="Arial" panose="020B0604020202020204" pitchFamily="34" charset="0"/>
              </a:rPr>
              <a:t>minimis</a:t>
            </a:r>
            <a:r>
              <a:rPr lang="es-MX" altLang="es-MX" sz="2000" dirty="0">
                <a:latin typeface="Arial" panose="020B0604020202020204" pitchFamily="34" charset="0"/>
              </a:rPr>
              <a:t>, una mercancía se considera originaria de la región TLCAN, cuando el valor de los materiales incorporados ajenos a la región no excede el 7% del precio o costo total de la mercancía.</a:t>
            </a:r>
          </a:p>
          <a:p>
            <a:pPr algn="just" eaLnBrk="1" hangingPunct="1">
              <a:lnSpc>
                <a:spcPct val="80000"/>
              </a:lnSpc>
              <a:buClr>
                <a:srgbClr val="FF3300"/>
              </a:buClr>
              <a:buSzPct val="95000"/>
              <a:buFont typeface="Wingdings" panose="05000000000000000000" pitchFamily="2" charset="2"/>
              <a:buChar char="ü"/>
            </a:pPr>
            <a:endParaRPr lang="es-MX" altLang="es-MX" sz="800" dirty="0">
              <a:latin typeface="Arial" panose="020B0604020202020204" pitchFamily="34" charset="0"/>
            </a:endParaRPr>
          </a:p>
          <a:p>
            <a:pPr algn="just" eaLnBrk="1" hangingPunct="1">
              <a:lnSpc>
                <a:spcPct val="80000"/>
              </a:lnSpc>
              <a:buClr>
                <a:srgbClr val="FF3300"/>
              </a:buClr>
              <a:buSzPct val="95000"/>
              <a:buFont typeface="Wingdings" panose="05000000000000000000" pitchFamily="2" charset="2"/>
              <a:buChar char="ü"/>
            </a:pPr>
            <a:r>
              <a:rPr lang="es-MX" altLang="es-MX" sz="2000" dirty="0">
                <a:latin typeface="Arial" panose="020B0604020202020204" pitchFamily="34" charset="0"/>
              </a:rPr>
              <a:t>En </a:t>
            </a:r>
            <a:r>
              <a:rPr lang="es-MX" altLang="es-MX" sz="2000" b="1" u="sng" dirty="0">
                <a:latin typeface="Arial" panose="020B0604020202020204" pitchFamily="34" charset="0"/>
              </a:rPr>
              <a:t>materia textil</a:t>
            </a:r>
            <a:r>
              <a:rPr lang="es-MX" altLang="es-MX" sz="2000" dirty="0">
                <a:latin typeface="Arial" panose="020B0604020202020204" pitchFamily="34" charset="0"/>
              </a:rPr>
              <a:t> la regla de origen es “hilo adelante”, que significa que las prendas deben elaborarse a partir de hilo producido en un país miembro del TLCAN.</a:t>
            </a:r>
          </a:p>
        </p:txBody>
      </p:sp>
      <p:sp>
        <p:nvSpPr>
          <p:cNvPr id="47109" name="AutoShape 5" descr="textiles"/>
          <p:cNvSpPr>
            <a:spLocks noChangeArrowheads="1"/>
          </p:cNvSpPr>
          <p:nvPr/>
        </p:nvSpPr>
        <p:spPr bwMode="auto">
          <a:xfrm>
            <a:off x="5364163" y="2347913"/>
            <a:ext cx="3384550" cy="3168650"/>
          </a:xfrm>
          <a:prstGeom prst="roundRect">
            <a:avLst>
              <a:gd name="adj" fmla="val 16667"/>
            </a:avLst>
          </a:prstGeom>
          <a:blipFill dpi="0" rotWithShape="1">
            <a:blip r:embed="rId3"/>
            <a:srcRect/>
            <a:stretch>
              <a:fillRect/>
            </a:stretch>
          </a:blipFill>
          <a:ln w="9525">
            <a:solidFill>
              <a:schemeClr val="bg2"/>
            </a:solidFill>
            <a:round/>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eaLnBrk="1" hangingPunct="1">
              <a:spcBef>
                <a:spcPct val="0"/>
              </a:spcBef>
              <a:buClrTx/>
              <a:buSzTx/>
              <a:buFontTx/>
              <a:buNone/>
            </a:pPr>
            <a:endParaRPr lang="es-ES" altLang="es-MX" sz="1800">
              <a:latin typeface="Arial" panose="020B0604020202020204" pitchFamily="34" charset="0"/>
            </a:endParaRPr>
          </a:p>
        </p:txBody>
      </p:sp>
    </p:spTree>
    <p:extLst>
      <p:ext uri="{BB962C8B-B14F-4D97-AF65-F5344CB8AC3E}">
        <p14:creationId xmlns:p14="http://schemas.microsoft.com/office/powerpoint/2010/main" val="29011548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5" name="4 CuadroTexto"/>
          <p:cNvSpPr txBox="1"/>
          <p:nvPr/>
        </p:nvSpPr>
        <p:spPr>
          <a:xfrm>
            <a:off x="251520" y="1340769"/>
            <a:ext cx="8640960" cy="1754326"/>
          </a:xfrm>
          <a:prstGeom prst="rect">
            <a:avLst/>
          </a:prstGeom>
          <a:noFill/>
        </p:spPr>
        <p:txBody>
          <a:bodyPr wrap="square" rtlCol="0">
            <a:spAutoFit/>
          </a:bodyPr>
          <a:lstStyle/>
          <a:p>
            <a:pPr algn="just"/>
            <a:r>
              <a:rPr lang="es-ES_tradnl" b="1" dirty="0"/>
              <a:t>ARTÍCULO 3 A.-</a:t>
            </a:r>
            <a:r>
              <a:rPr lang="es-ES_tradnl" dirty="0"/>
              <a:t> Quienes realicen exportaciones definitivas de bienes a los</a:t>
            </a:r>
            <a:r>
              <a:rPr lang="es-ES_tradnl" b="1" dirty="0"/>
              <a:t> </a:t>
            </a:r>
            <a:r>
              <a:rPr lang="es-ES_tradnl" dirty="0"/>
              <a:t>Estados Unidos de América o Canadá en los que se hayan incorporado insumos no originarios conforme al Tratado de Libre Comercio de América del Norte, importados definitivamente, podrán obtener la devolución del impuesto general de importación por un monto equivalente al menor de los dos siguientes:</a:t>
            </a:r>
            <a:endParaRPr lang="es-MX" dirty="0"/>
          </a:p>
          <a:p>
            <a:endParaRPr lang="es-MX" dirty="0"/>
          </a:p>
        </p:txBody>
      </p:sp>
      <p:sp>
        <p:nvSpPr>
          <p:cNvPr id="6" name="5 CuadroTexto"/>
          <p:cNvSpPr txBox="1"/>
          <p:nvPr/>
        </p:nvSpPr>
        <p:spPr>
          <a:xfrm>
            <a:off x="827584" y="3140968"/>
            <a:ext cx="3384376" cy="3647152"/>
          </a:xfrm>
          <a:prstGeom prst="rect">
            <a:avLst/>
          </a:prstGeom>
          <a:noFill/>
        </p:spPr>
        <p:txBody>
          <a:bodyPr wrap="square" rtlCol="0">
            <a:spAutoFit/>
          </a:bodyPr>
          <a:lstStyle/>
          <a:p>
            <a:pPr hangingPunct="0"/>
            <a:r>
              <a:rPr lang="es-ES_tradnl" dirty="0"/>
              <a:t> </a:t>
            </a:r>
            <a:endParaRPr lang="es-MX" dirty="0"/>
          </a:p>
          <a:p>
            <a:pPr lvl="0" algn="ctr" hangingPunct="0"/>
            <a:r>
              <a:rPr lang="es-ES_tradnl" sz="1500" b="1" dirty="0" smtClean="0"/>
              <a:t>Fracción I:</a:t>
            </a:r>
          </a:p>
          <a:p>
            <a:pPr lvl="0" algn="ctr" hangingPunct="0"/>
            <a:endParaRPr lang="es-ES_tradnl" sz="1500" b="1" dirty="0" smtClean="0"/>
          </a:p>
          <a:p>
            <a:pPr lvl="0" algn="just" hangingPunct="0"/>
            <a:r>
              <a:rPr lang="es-ES_tradnl" sz="1500" dirty="0" smtClean="0"/>
              <a:t>La </a:t>
            </a:r>
            <a:r>
              <a:rPr lang="es-ES_tradnl" sz="1500" dirty="0"/>
              <a:t>suma del impuesto general de importación pagado por la importación definitiva a territorio nacional de los insumos incorporados en el bien exportado, considerando el valor de los insumos determinado en moneda extranjera aplicando el tipo de cambio en los términos del artículo 20 del Código Fiscal de la Federación, vigente en la fecha en que se autorice la devolución, y</a:t>
            </a:r>
            <a:endParaRPr lang="es-MX" sz="1500" dirty="0"/>
          </a:p>
          <a:p>
            <a:endParaRPr lang="es-MX" dirty="0"/>
          </a:p>
        </p:txBody>
      </p:sp>
      <p:sp>
        <p:nvSpPr>
          <p:cNvPr id="7" name="6 CuadroTexto"/>
          <p:cNvSpPr txBox="1"/>
          <p:nvPr/>
        </p:nvSpPr>
        <p:spPr>
          <a:xfrm>
            <a:off x="5004048" y="3415640"/>
            <a:ext cx="3384376" cy="2908489"/>
          </a:xfrm>
          <a:prstGeom prst="rect">
            <a:avLst/>
          </a:prstGeom>
          <a:noFill/>
        </p:spPr>
        <p:txBody>
          <a:bodyPr wrap="square" rtlCol="0">
            <a:spAutoFit/>
          </a:bodyPr>
          <a:lstStyle/>
          <a:p>
            <a:pPr algn="ctr"/>
            <a:r>
              <a:rPr lang="es-ES_tradnl" sz="1500" b="1" dirty="0" smtClean="0"/>
              <a:t>Fracción II:</a:t>
            </a:r>
          </a:p>
          <a:p>
            <a:pPr algn="just"/>
            <a:endParaRPr lang="es-ES_tradnl" sz="1500" b="1" dirty="0"/>
          </a:p>
          <a:p>
            <a:pPr algn="just"/>
            <a:r>
              <a:rPr lang="es-ES_tradnl" sz="1500" dirty="0" smtClean="0"/>
              <a:t>El </a:t>
            </a:r>
            <a:r>
              <a:rPr lang="es-ES_tradnl" sz="1500" dirty="0"/>
              <a:t>monto del impuesto de importación pagado por la importación definitiva en los Estados Unidos de América o en Canadá, del bien que se haya exportado, aplicando el tipo de cambio en los términos del artículo 20 del Código Fiscal de la Federación, vigente en la fecha en la que se autorice la devolución.</a:t>
            </a:r>
            <a:endParaRPr lang="es-MX" sz="1500" dirty="0"/>
          </a:p>
          <a:p>
            <a:endParaRPr lang="es-MX"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5" name="4 CuadroTexto"/>
          <p:cNvSpPr txBox="1"/>
          <p:nvPr/>
        </p:nvSpPr>
        <p:spPr>
          <a:xfrm>
            <a:off x="251520" y="1340769"/>
            <a:ext cx="8640960" cy="3139321"/>
          </a:xfrm>
          <a:prstGeom prst="rect">
            <a:avLst/>
          </a:prstGeom>
          <a:noFill/>
        </p:spPr>
        <p:txBody>
          <a:bodyPr wrap="square" rtlCol="0">
            <a:spAutoFit/>
          </a:bodyPr>
          <a:lstStyle/>
          <a:p>
            <a:pPr algn="just"/>
            <a:r>
              <a:rPr lang="es-MX" dirty="0" smtClean="0"/>
              <a:t>Art. 3-A Beneficios.</a:t>
            </a:r>
          </a:p>
          <a:p>
            <a:pPr algn="just"/>
            <a:endParaRPr lang="es-MX" dirty="0" smtClean="0"/>
          </a:p>
          <a:p>
            <a:pPr algn="just"/>
            <a:r>
              <a:rPr lang="es-MX" dirty="0" smtClean="0"/>
              <a:t>Caso 1.</a:t>
            </a:r>
          </a:p>
          <a:p>
            <a:pPr algn="just"/>
            <a:endParaRPr lang="es-MX" dirty="0" smtClean="0"/>
          </a:p>
          <a:p>
            <a:pPr algn="just"/>
            <a:r>
              <a:rPr lang="es-MX" dirty="0" smtClean="0"/>
              <a:t>La empresa Mattel Electronic, S.A de C.V. importa circuitos integrados de origen japonés para uno de sus productos de exportación, al momento de realizada la importación a México se pagaron $6,000.00 de IGI.</a:t>
            </a:r>
          </a:p>
          <a:p>
            <a:pPr algn="just"/>
            <a:endParaRPr lang="es-MX" dirty="0" smtClean="0"/>
          </a:p>
          <a:p>
            <a:pPr algn="just"/>
            <a:r>
              <a:rPr lang="es-MX" dirty="0" smtClean="0"/>
              <a:t>Una vez terminado el producto la empresa Mattel Electronic, S.A de C.V., decide exportarlo a EUA, y al momento de su ingreso se pagan 700 usd de impuestos ( tomando como base a $ 13.7228 pesos x dólar)</a:t>
            </a:r>
            <a:endParaRPr lang="es-MX" dirty="0"/>
          </a:p>
        </p:txBody>
      </p:sp>
      <p:graphicFrame>
        <p:nvGraphicFramePr>
          <p:cNvPr id="9" name="8 Tabla"/>
          <p:cNvGraphicFramePr>
            <a:graphicFrameLocks noGrp="1"/>
          </p:cNvGraphicFramePr>
          <p:nvPr/>
        </p:nvGraphicFramePr>
        <p:xfrm>
          <a:off x="683568" y="4775552"/>
          <a:ext cx="7920880" cy="741680"/>
        </p:xfrm>
        <a:graphic>
          <a:graphicData uri="http://schemas.openxmlformats.org/drawingml/2006/table">
            <a:tbl>
              <a:tblPr firstRow="1" bandRow="1">
                <a:tableStyleId>{5C22544A-7EE6-4342-B048-85BDC9FD1C3A}</a:tableStyleId>
              </a:tblPr>
              <a:tblGrid>
                <a:gridCol w="1980220"/>
                <a:gridCol w="1980220"/>
                <a:gridCol w="1980220"/>
                <a:gridCol w="1980220"/>
              </a:tblGrid>
              <a:tr h="370840">
                <a:tc>
                  <a:txBody>
                    <a:bodyPr/>
                    <a:lstStyle/>
                    <a:p>
                      <a:r>
                        <a:rPr lang="es-MX" sz="1400" dirty="0" smtClean="0"/>
                        <a:t>IGI MEXICO</a:t>
                      </a:r>
                      <a:endParaRPr lang="es-MX" sz="1400" dirty="0"/>
                    </a:p>
                  </a:txBody>
                  <a:tcPr/>
                </a:tc>
                <a:tc>
                  <a:txBody>
                    <a:bodyPr/>
                    <a:lstStyle/>
                    <a:p>
                      <a:r>
                        <a:rPr lang="es-MX" sz="1400" dirty="0" smtClean="0"/>
                        <a:t>IGI EUA O CANADA</a:t>
                      </a:r>
                      <a:endParaRPr lang="es-MX" sz="1400" dirty="0"/>
                    </a:p>
                  </a:txBody>
                  <a:tcPr/>
                </a:tc>
                <a:tc>
                  <a:txBody>
                    <a:bodyPr/>
                    <a:lstStyle/>
                    <a:p>
                      <a:r>
                        <a:rPr lang="es-MX" sz="1400" dirty="0" smtClean="0"/>
                        <a:t>MONTO A DEVOLVER</a:t>
                      </a:r>
                      <a:endParaRPr lang="es-MX" sz="1400" dirty="0"/>
                    </a:p>
                  </a:txBody>
                  <a:tcPr/>
                </a:tc>
                <a:tc>
                  <a:txBody>
                    <a:bodyPr/>
                    <a:lstStyle/>
                    <a:p>
                      <a:r>
                        <a:rPr lang="es-MX" sz="1400" dirty="0" smtClean="0"/>
                        <a:t>TOTAL DE IGI PAGADO</a:t>
                      </a:r>
                      <a:endParaRPr lang="es-MX" sz="1400" dirty="0"/>
                    </a:p>
                  </a:txBody>
                  <a:tcPr/>
                </a:tc>
              </a:tr>
              <a:tr h="370840">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5" name="4 CuadroTexto"/>
          <p:cNvSpPr txBox="1"/>
          <p:nvPr/>
        </p:nvSpPr>
        <p:spPr>
          <a:xfrm>
            <a:off x="251520" y="1340769"/>
            <a:ext cx="8640960" cy="3139321"/>
          </a:xfrm>
          <a:prstGeom prst="rect">
            <a:avLst/>
          </a:prstGeom>
          <a:noFill/>
        </p:spPr>
        <p:txBody>
          <a:bodyPr wrap="square" rtlCol="0">
            <a:spAutoFit/>
          </a:bodyPr>
          <a:lstStyle/>
          <a:p>
            <a:pPr algn="just"/>
            <a:r>
              <a:rPr lang="es-MX" dirty="0" smtClean="0"/>
              <a:t>Art. 3-A Beneficios.</a:t>
            </a:r>
          </a:p>
          <a:p>
            <a:pPr algn="just"/>
            <a:endParaRPr lang="es-MX" dirty="0" smtClean="0"/>
          </a:p>
          <a:p>
            <a:pPr algn="just"/>
            <a:r>
              <a:rPr lang="es-MX" dirty="0" smtClean="0"/>
              <a:t>Caso 2.</a:t>
            </a:r>
          </a:p>
          <a:p>
            <a:pPr algn="just"/>
            <a:endParaRPr lang="es-MX" dirty="0" smtClean="0"/>
          </a:p>
          <a:p>
            <a:pPr algn="just"/>
            <a:r>
              <a:rPr lang="es-MX" dirty="0" smtClean="0"/>
              <a:t>La empresa Truper Herramientas S.A de C.V. importa bobinas de acero de origen Argentino para uno de sus productos de exportación, al momento de realizada la importación a México se pagaron $65,000.00 de IGI.</a:t>
            </a:r>
          </a:p>
          <a:p>
            <a:pPr algn="just"/>
            <a:endParaRPr lang="es-MX" dirty="0" smtClean="0"/>
          </a:p>
          <a:p>
            <a:pPr algn="just"/>
            <a:r>
              <a:rPr lang="es-MX" dirty="0" smtClean="0"/>
              <a:t>Una vez terminado el producto la empresa Truper Herramientas, S.A de C.V., decide exportarlo a EUA, y al momento de su ingreso se pagan 2,800 usd de impuestos ( tomando como base a $ 13.7228 pesos x dólar)</a:t>
            </a:r>
            <a:endParaRPr lang="es-MX" dirty="0"/>
          </a:p>
        </p:txBody>
      </p:sp>
      <p:graphicFrame>
        <p:nvGraphicFramePr>
          <p:cNvPr id="9" name="8 Tabla"/>
          <p:cNvGraphicFramePr>
            <a:graphicFrameLocks noGrp="1"/>
          </p:cNvGraphicFramePr>
          <p:nvPr/>
        </p:nvGraphicFramePr>
        <p:xfrm>
          <a:off x="683568" y="4775552"/>
          <a:ext cx="7920880" cy="741680"/>
        </p:xfrm>
        <a:graphic>
          <a:graphicData uri="http://schemas.openxmlformats.org/drawingml/2006/table">
            <a:tbl>
              <a:tblPr firstRow="1" bandRow="1">
                <a:tableStyleId>{5C22544A-7EE6-4342-B048-85BDC9FD1C3A}</a:tableStyleId>
              </a:tblPr>
              <a:tblGrid>
                <a:gridCol w="1980220"/>
                <a:gridCol w="1980220"/>
                <a:gridCol w="1980220"/>
                <a:gridCol w="1980220"/>
              </a:tblGrid>
              <a:tr h="370840">
                <a:tc>
                  <a:txBody>
                    <a:bodyPr/>
                    <a:lstStyle/>
                    <a:p>
                      <a:r>
                        <a:rPr lang="es-MX" sz="1400" dirty="0" smtClean="0"/>
                        <a:t>IGI MEXICO</a:t>
                      </a:r>
                      <a:endParaRPr lang="es-MX" sz="1400" dirty="0"/>
                    </a:p>
                  </a:txBody>
                  <a:tcPr/>
                </a:tc>
                <a:tc>
                  <a:txBody>
                    <a:bodyPr/>
                    <a:lstStyle/>
                    <a:p>
                      <a:r>
                        <a:rPr lang="es-MX" sz="1400" dirty="0" smtClean="0"/>
                        <a:t>IGI EUA O CANADA</a:t>
                      </a:r>
                      <a:endParaRPr lang="es-MX" sz="1400" dirty="0"/>
                    </a:p>
                  </a:txBody>
                  <a:tcPr/>
                </a:tc>
                <a:tc>
                  <a:txBody>
                    <a:bodyPr/>
                    <a:lstStyle/>
                    <a:p>
                      <a:r>
                        <a:rPr lang="es-MX" sz="1400" dirty="0" smtClean="0"/>
                        <a:t>MONTO A DEVOLVER</a:t>
                      </a:r>
                      <a:endParaRPr lang="es-MX" sz="1400" dirty="0"/>
                    </a:p>
                  </a:txBody>
                  <a:tcPr/>
                </a:tc>
                <a:tc>
                  <a:txBody>
                    <a:bodyPr/>
                    <a:lstStyle/>
                    <a:p>
                      <a:r>
                        <a:rPr lang="es-MX" sz="1400" dirty="0" smtClean="0"/>
                        <a:t>TOTAL DE IGI PAGADO</a:t>
                      </a:r>
                      <a:endParaRPr lang="es-MX" sz="1400" dirty="0"/>
                    </a:p>
                  </a:txBody>
                  <a:tcPr/>
                </a:tc>
              </a:tr>
              <a:tr h="370840">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2049" name="Rectangle 1"/>
          <p:cNvSpPr>
            <a:spLocks noChangeArrowheads="1"/>
          </p:cNvSpPr>
          <p:nvPr/>
        </p:nvSpPr>
        <p:spPr bwMode="auto">
          <a:xfrm>
            <a:off x="360040" y="1556792"/>
            <a:ext cx="5004048" cy="4139595"/>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algn="just" hangingPunct="0"/>
            <a:r>
              <a:rPr lang="es-ES_tradnl" dirty="0"/>
              <a:t>Cuando el impuesto determinado conforme a la fracción I sea igual al determinado conforme a la fracción II de este artículo, procederá la devolución total del impuesto general de importación pagado por la importación definitiva a territorio nacional de los insumos incorporados en el bien exportado.</a:t>
            </a:r>
            <a:endParaRPr lang="es-MX" dirty="0"/>
          </a:p>
          <a:p>
            <a:pPr algn="just" hangingPunct="0"/>
            <a:r>
              <a:rPr lang="es-ES_tradnl" dirty="0"/>
              <a:t> </a:t>
            </a:r>
            <a:endParaRPr lang="es-MX" dirty="0"/>
          </a:p>
          <a:p>
            <a:pPr algn="just" hangingPunct="0"/>
            <a:r>
              <a:rPr lang="es-ES_tradnl" dirty="0"/>
              <a:t>Lo dispuesto en este artículo sólo será aplicable cuando la exportación sea efectuada directamente por la persona que haya importado en forma definitiva los insumos no originarios.</a:t>
            </a:r>
            <a:endParaRPr lang="es-MX" dirty="0"/>
          </a:p>
          <a:p>
            <a:pPr marL="514350" indent="-514350" algn="just" hangingPunct="0"/>
            <a:endParaRPr lang="es-MX" sz="1500" dirty="0"/>
          </a:p>
          <a:p>
            <a:r>
              <a:rPr lang="es-ES_tradnl" sz="1500" dirty="0"/>
              <a:t> </a:t>
            </a:r>
            <a:endParaRPr lang="es-MX" sz="1500" dirty="0"/>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1746" name="Picture 2" descr="http://elconta.com/wp-content/uploads/2010/05/time-300x291.jpg"/>
          <p:cNvPicPr>
            <a:picLocks noChangeAspect="1" noChangeArrowheads="1"/>
          </p:cNvPicPr>
          <p:nvPr/>
        </p:nvPicPr>
        <p:blipFill>
          <a:blip r:embed="rId3" cstate="print"/>
          <a:srcRect/>
          <a:stretch>
            <a:fillRect/>
          </a:stretch>
        </p:blipFill>
        <p:spPr bwMode="auto">
          <a:xfrm>
            <a:off x="5724128" y="1556793"/>
            <a:ext cx="3096344" cy="352839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2049" name="Rectangle 1"/>
          <p:cNvSpPr>
            <a:spLocks noChangeArrowheads="1"/>
          </p:cNvSpPr>
          <p:nvPr/>
        </p:nvSpPr>
        <p:spPr bwMode="auto">
          <a:xfrm>
            <a:off x="323528" y="1468234"/>
            <a:ext cx="5328592" cy="5524589"/>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algn="just" hangingPunct="0"/>
            <a:r>
              <a:rPr lang="es-ES_tradnl" sz="1600" b="1" dirty="0"/>
              <a:t>ARTÍCULO 3 B.- </a:t>
            </a:r>
            <a:r>
              <a:rPr lang="es-ES_tradnl" sz="1600" dirty="0"/>
              <a:t>Los exportadores podrán aplicar lo dispuesto en el artículo 3o., fracción I de este Decreto, cuando transfieran los insumos o mercancías importadas definitivamente o transfieran productos que incorporen dichos insumos a una empresa que cuente con programa autorizado de maquila o de exportación, siempre que tramiten simultáneamente en la misma aduana los pedimentos que amparen la exportación e importación temporal, correspondientes, cumpliendo con los requisitos y condiciones que fije la Secretaría de Hacienda y Crédito Público mediante reglas de carácter general.</a:t>
            </a:r>
            <a:endParaRPr lang="es-MX" sz="1600" dirty="0"/>
          </a:p>
          <a:p>
            <a:pPr algn="just" hangingPunct="0"/>
            <a:r>
              <a:rPr lang="es-ES_tradnl" sz="1600" dirty="0"/>
              <a:t> </a:t>
            </a:r>
            <a:endParaRPr lang="es-MX" sz="1600" dirty="0"/>
          </a:p>
          <a:p>
            <a:pPr algn="just" hangingPunct="0"/>
            <a:r>
              <a:rPr lang="es-ES_tradnl" sz="1600" dirty="0"/>
              <a:t>Cuando los insumos o mercancías transferidas incorporen insumos originarios y no originarios, sólo procederá la devolución del impuesto general de importación correspondiente a los insumos originarios. Lo previsto en este artículo se aplicará sin perjuicio de lo dispuesto en el artículo 3 C de este Decreto.</a:t>
            </a:r>
            <a:endParaRPr lang="es-MX" sz="1600" dirty="0"/>
          </a:p>
          <a:p>
            <a:pPr marL="514350" indent="-514350" algn="just" hangingPunct="0"/>
            <a:endParaRPr lang="es-MX" sz="1500" dirty="0"/>
          </a:p>
          <a:p>
            <a:r>
              <a:rPr lang="es-ES_tradnl" sz="1500" dirty="0"/>
              <a:t> </a:t>
            </a:r>
            <a:endParaRPr lang="es-MX" sz="1500" dirty="0"/>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_tradnl"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_tradnl"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7890" name="Picture 2" descr="http://elizondo-cantu.com/images/index_transferencia.jpg"/>
          <p:cNvPicPr>
            <a:picLocks noChangeAspect="1" noChangeArrowheads="1"/>
          </p:cNvPicPr>
          <p:nvPr/>
        </p:nvPicPr>
        <p:blipFill>
          <a:blip r:embed="rId3" cstate="print"/>
          <a:srcRect/>
          <a:stretch>
            <a:fillRect/>
          </a:stretch>
        </p:blipFill>
        <p:spPr bwMode="auto">
          <a:xfrm>
            <a:off x="6084169" y="1556793"/>
            <a:ext cx="2664296" cy="1656184"/>
          </a:xfrm>
          <a:prstGeom prst="rect">
            <a:avLst/>
          </a:prstGeom>
          <a:noFill/>
        </p:spPr>
      </p:pic>
      <p:pic>
        <p:nvPicPr>
          <p:cNvPr id="37892" name="Picture 4" descr="http://aduanaenmexico.files.wordpress.com/2011/05/k43261031.jpg?w=170&amp;h=165"/>
          <p:cNvPicPr>
            <a:picLocks noChangeAspect="1" noChangeArrowheads="1"/>
          </p:cNvPicPr>
          <p:nvPr/>
        </p:nvPicPr>
        <p:blipFill>
          <a:blip r:embed="rId4" cstate="print"/>
          <a:srcRect/>
          <a:stretch>
            <a:fillRect/>
          </a:stretch>
        </p:blipFill>
        <p:spPr bwMode="auto">
          <a:xfrm>
            <a:off x="6012160" y="3573017"/>
            <a:ext cx="2664296" cy="252028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6" name="5 CuadroTexto"/>
          <p:cNvSpPr txBox="1"/>
          <p:nvPr/>
        </p:nvSpPr>
        <p:spPr>
          <a:xfrm>
            <a:off x="251520" y="1629956"/>
            <a:ext cx="5472608" cy="4247317"/>
          </a:xfrm>
          <a:prstGeom prst="rect">
            <a:avLst/>
          </a:prstGeom>
          <a:noFill/>
        </p:spPr>
        <p:txBody>
          <a:bodyPr wrap="square" rtlCol="0">
            <a:spAutoFit/>
          </a:bodyPr>
          <a:lstStyle/>
          <a:p>
            <a:pPr algn="just"/>
            <a:r>
              <a:rPr lang="es-ES_tradnl" b="1" dirty="0"/>
              <a:t>ARTÍCULO  3 C.- </a:t>
            </a:r>
            <a:r>
              <a:rPr lang="es-ES_tradnl" dirty="0"/>
              <a:t>Los exportadores podrán aplicar lo dispuesto en el artículo 3o., fracción II de este Decreto, cuando transfieran los insumos o mercancías importadas definitivamente o transfieran productos que incorporen dichos insumos a una empresa que cuente con programa autorizado de maquila o de exportación, por la proporción en que dichos insumos o productos se exporten a países distintos de los Estados Unidos de América o de Canadá, siempre que tramiten simultáneamente en la misma aduana los pedimentos que amparen la exportación e importación temporal, correspondientes, cumpliendo con los requisitos y condiciones que fije la Secretaría de Hacienda y Crédito Público mediante reglas de carácter general.</a:t>
            </a:r>
            <a:endParaRPr lang="es-MX" dirty="0"/>
          </a:p>
          <a:p>
            <a:endParaRPr lang="es-MX" dirty="0"/>
          </a:p>
        </p:txBody>
      </p:sp>
      <p:pic>
        <p:nvPicPr>
          <p:cNvPr id="38914" name="Picture 2" descr="C:\Users\Mary Trini\Downloads\monedas.jpg"/>
          <p:cNvPicPr>
            <a:picLocks noChangeAspect="1" noChangeArrowheads="1"/>
          </p:cNvPicPr>
          <p:nvPr/>
        </p:nvPicPr>
        <p:blipFill>
          <a:blip r:embed="rId3" cstate="print"/>
          <a:srcRect/>
          <a:stretch>
            <a:fillRect/>
          </a:stretch>
        </p:blipFill>
        <p:spPr bwMode="auto">
          <a:xfrm>
            <a:off x="6156178" y="1772816"/>
            <a:ext cx="2466975" cy="2160240"/>
          </a:xfrm>
          <a:prstGeom prst="rect">
            <a:avLst/>
          </a:prstGeom>
          <a:noFill/>
        </p:spPr>
      </p:pic>
      <p:pic>
        <p:nvPicPr>
          <p:cNvPr id="38916" name="Picture 4" descr="http://www.pymempresario.com/wp-content/uploads/2011/07/inmex.bmp"/>
          <p:cNvPicPr>
            <a:picLocks noChangeAspect="1" noChangeArrowheads="1"/>
          </p:cNvPicPr>
          <p:nvPr/>
        </p:nvPicPr>
        <p:blipFill>
          <a:blip r:embed="rId4" cstate="print"/>
          <a:srcRect/>
          <a:stretch>
            <a:fillRect/>
          </a:stretch>
        </p:blipFill>
        <p:spPr bwMode="auto">
          <a:xfrm>
            <a:off x="6156176" y="4365105"/>
            <a:ext cx="2448272" cy="144016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DETERMINACION DE Origen en el TLCAN</a:t>
            </a:r>
            <a:endParaRPr lang="es-MX" dirty="0"/>
          </a:p>
        </p:txBody>
      </p:sp>
      <p:sp>
        <p:nvSpPr>
          <p:cNvPr id="6" name="5 CuadroTexto"/>
          <p:cNvSpPr txBox="1"/>
          <p:nvPr/>
        </p:nvSpPr>
        <p:spPr>
          <a:xfrm>
            <a:off x="251520" y="1629956"/>
            <a:ext cx="5472608" cy="4247317"/>
          </a:xfrm>
          <a:prstGeom prst="rect">
            <a:avLst/>
          </a:prstGeom>
          <a:noFill/>
        </p:spPr>
        <p:txBody>
          <a:bodyPr wrap="square" rtlCol="0">
            <a:spAutoFit/>
          </a:bodyPr>
          <a:lstStyle/>
          <a:p>
            <a:pPr algn="just"/>
            <a:r>
              <a:rPr lang="es-ES_tradnl" b="1" dirty="0"/>
              <a:t>ARTÍCULO  3 C.- </a:t>
            </a:r>
            <a:r>
              <a:rPr lang="es-ES_tradnl" dirty="0"/>
              <a:t>Los exportadores podrán aplicar lo dispuesto en el artículo 3o., fracción II de este Decreto, cuando transfieran los insumos o mercancías importadas definitivamente o transfieran productos que incorporen dichos insumos a una empresa que cuente con programa autorizado de maquila o de exportación, por la proporción en que dichos insumos o productos se exporten a países distintos de los Estados Unidos de América o de Canadá, siempre que tramiten simultáneamente en la misma aduana los pedimentos que amparen la exportación e importación temporal, correspondientes, cumpliendo con los requisitos y condiciones que fije la Secretaría de Hacienda y Crédito Público mediante reglas de carácter general.</a:t>
            </a:r>
            <a:endParaRPr lang="es-MX" dirty="0"/>
          </a:p>
          <a:p>
            <a:endParaRPr lang="es-MX" dirty="0"/>
          </a:p>
        </p:txBody>
      </p:sp>
      <p:pic>
        <p:nvPicPr>
          <p:cNvPr id="38914" name="Picture 2" descr="C:\Users\Mary Trini\Downloads\monedas.jpg"/>
          <p:cNvPicPr>
            <a:picLocks noChangeAspect="1" noChangeArrowheads="1"/>
          </p:cNvPicPr>
          <p:nvPr/>
        </p:nvPicPr>
        <p:blipFill>
          <a:blip r:embed="rId3" cstate="print"/>
          <a:srcRect/>
          <a:stretch>
            <a:fillRect/>
          </a:stretch>
        </p:blipFill>
        <p:spPr bwMode="auto">
          <a:xfrm>
            <a:off x="6156178" y="1772816"/>
            <a:ext cx="2466975" cy="2160240"/>
          </a:xfrm>
          <a:prstGeom prst="rect">
            <a:avLst/>
          </a:prstGeom>
          <a:noFill/>
        </p:spPr>
      </p:pic>
      <p:pic>
        <p:nvPicPr>
          <p:cNvPr id="38916" name="Picture 4" descr="http://www.pymempresario.com/wp-content/uploads/2011/07/inmex.bmp"/>
          <p:cNvPicPr>
            <a:picLocks noChangeAspect="1" noChangeArrowheads="1"/>
          </p:cNvPicPr>
          <p:nvPr/>
        </p:nvPicPr>
        <p:blipFill>
          <a:blip r:embed="rId4" cstate="print"/>
          <a:srcRect/>
          <a:stretch>
            <a:fillRect/>
          </a:stretch>
        </p:blipFill>
        <p:spPr bwMode="auto">
          <a:xfrm>
            <a:off x="6156176" y="4365105"/>
            <a:ext cx="2448272" cy="144016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6" name="5 CuadroTexto"/>
          <p:cNvSpPr txBox="1"/>
          <p:nvPr/>
        </p:nvSpPr>
        <p:spPr>
          <a:xfrm>
            <a:off x="216024" y="1268760"/>
            <a:ext cx="8676456" cy="5647700"/>
          </a:xfrm>
          <a:prstGeom prst="rect">
            <a:avLst/>
          </a:prstGeom>
          <a:noFill/>
        </p:spPr>
        <p:txBody>
          <a:bodyPr wrap="square" rtlCol="0">
            <a:spAutoFit/>
          </a:bodyPr>
          <a:lstStyle/>
          <a:p>
            <a:r>
              <a:rPr lang="es-ES" sz="1300" b="1" dirty="0"/>
              <a:t>ARTÍCULO 4.-</a:t>
            </a:r>
            <a:r>
              <a:rPr lang="es-ES" sz="1300" dirty="0"/>
              <a:t> Para obtener la devolución, los exportadores deberán:</a:t>
            </a:r>
            <a:endParaRPr lang="es-MX" sz="1300" dirty="0"/>
          </a:p>
          <a:p>
            <a:r>
              <a:rPr lang="es-ES" sz="1300" b="1" dirty="0"/>
              <a:t> </a:t>
            </a:r>
            <a:endParaRPr lang="es-MX" sz="1300" dirty="0"/>
          </a:p>
          <a:p>
            <a:pPr algn="just"/>
            <a:r>
              <a:rPr lang="es-ES" sz="1300" b="1" dirty="0"/>
              <a:t>I.</a:t>
            </a:r>
            <a:r>
              <a:rPr lang="es-ES" sz="1300" dirty="0"/>
              <a:t> Presentar ante la Secretaría la </a:t>
            </a:r>
            <a:r>
              <a:rPr lang="es-ES" sz="1300" dirty="0">
                <a:hlinkClick r:id="rId3" action="ppaction://hlinkfile"/>
              </a:rPr>
              <a:t>solicitud</a:t>
            </a:r>
            <a:r>
              <a:rPr lang="es-ES" sz="1300" dirty="0"/>
              <a:t> correspondiente en los </a:t>
            </a:r>
            <a:r>
              <a:rPr lang="es-ES" sz="1300" dirty="0">
                <a:hlinkClick r:id="rId4" action="ppaction://hlinkfile"/>
              </a:rPr>
              <a:t>formatos</a:t>
            </a:r>
            <a:r>
              <a:rPr lang="es-ES" sz="1300" dirty="0"/>
              <a:t> que para tal efecto se expidan;</a:t>
            </a:r>
            <a:endParaRPr lang="es-MX" sz="1300" dirty="0"/>
          </a:p>
          <a:p>
            <a:pPr algn="just" hangingPunct="0"/>
            <a:r>
              <a:rPr lang="es-ES_tradnl" sz="1300" b="1" dirty="0"/>
              <a:t> </a:t>
            </a:r>
            <a:endParaRPr lang="es-MX" sz="1300" dirty="0"/>
          </a:p>
          <a:p>
            <a:pPr algn="just" hangingPunct="0"/>
            <a:r>
              <a:rPr lang="es-ES_tradnl" sz="1300" b="1" dirty="0"/>
              <a:t>II.</a:t>
            </a:r>
            <a:r>
              <a:rPr lang="es-ES_tradnl" sz="1300" dirty="0"/>
              <a:t> Anexar a la solicitud, copia de la documentación siguiente, que ampare las mercancías por las cuales se requiere la devolución:</a:t>
            </a:r>
            <a:endParaRPr lang="es-MX" sz="1300" dirty="0"/>
          </a:p>
          <a:p>
            <a:pPr algn="just" hangingPunct="0"/>
            <a:r>
              <a:rPr lang="es-ES_tradnl" sz="1300" dirty="0"/>
              <a:t> </a:t>
            </a:r>
            <a:endParaRPr lang="es-MX" sz="1300" dirty="0"/>
          </a:p>
          <a:p>
            <a:pPr algn="just" hangingPunct="0"/>
            <a:r>
              <a:rPr lang="es-ES" sz="1300" b="1" dirty="0"/>
              <a:t>a)	</a:t>
            </a:r>
            <a:r>
              <a:rPr lang="es-ES_tradnl" sz="1300" dirty="0"/>
              <a:t>Pedimento que ampare la importación definitiva de los insumos o mercancías, siempre que se cumpla con los requisitos que establezca la Secretaría de Hacienda y Crédito Público mediante reglas de carácter general;	</a:t>
            </a:r>
            <a:endParaRPr lang="es-MX" sz="1300" dirty="0"/>
          </a:p>
          <a:p>
            <a:pPr algn="just" hangingPunct="0"/>
            <a:r>
              <a:rPr lang="es-ES" sz="1300" b="1" dirty="0"/>
              <a:t>	</a:t>
            </a:r>
            <a:endParaRPr lang="es-MX" sz="1300" dirty="0"/>
          </a:p>
          <a:p>
            <a:pPr algn="just" hangingPunct="0"/>
            <a:r>
              <a:rPr lang="es-ES" sz="1300" b="1" dirty="0"/>
              <a:t>b)	</a:t>
            </a:r>
            <a:r>
              <a:rPr lang="es-ES_tradnl" sz="1300" dirty="0"/>
              <a:t>Pedimento que ampare la exportación de las mercancías, siempre que se cumpla con los requisitos que establezca la Secretaría de Hacienda y Crédito Público mediante reglas de carácter general;</a:t>
            </a:r>
            <a:endParaRPr lang="es-MX" sz="1300" dirty="0"/>
          </a:p>
          <a:p>
            <a:pPr algn="just" hangingPunct="0"/>
            <a:r>
              <a:rPr lang="es-ES" sz="1300" b="1" dirty="0"/>
              <a:t> </a:t>
            </a:r>
            <a:endParaRPr lang="es-MX" sz="1300" dirty="0"/>
          </a:p>
          <a:p>
            <a:pPr algn="just" hangingPunct="0"/>
            <a:r>
              <a:rPr lang="es-ES" sz="1300" b="1" dirty="0"/>
              <a:t>c)	</a:t>
            </a:r>
            <a:r>
              <a:rPr lang="es-ES_tradnl" sz="1300" dirty="0"/>
              <a:t>Para los insumos o mercancías a que se refiere el artículo 3o. fracción I del presente Decreto, certificado de origen del Tratado de Libre Comercio de América del Norte que ampare dichos insumos o mercancías;</a:t>
            </a:r>
            <a:endParaRPr lang="es-MX" sz="1300" dirty="0"/>
          </a:p>
          <a:p>
            <a:pPr algn="just" hangingPunct="0"/>
            <a:r>
              <a:rPr lang="es-ES_tradnl" sz="1300" b="1" dirty="0"/>
              <a:t> </a:t>
            </a:r>
            <a:endParaRPr lang="es-MX" sz="1300" dirty="0"/>
          </a:p>
          <a:p>
            <a:pPr algn="just" hangingPunct="0"/>
            <a:r>
              <a:rPr lang="es-ES" sz="1300" b="1" dirty="0"/>
              <a:t>d)	</a:t>
            </a:r>
            <a:r>
              <a:rPr lang="es-ES_tradnl" sz="1300" dirty="0"/>
              <a:t>Para los insumos o mercancías a que se refiere el artículo 3 A de este Decreto, la documentación que compruebe el monto del impuesto pagado por la importación definitiva en los Estados Unidos de América o en Canadá de los bienes exportados, en los términos que establezca la Secretaría de Hacienda y Crédito Público mediante reglas de carácter general, y</a:t>
            </a:r>
            <a:endParaRPr lang="es-MX" sz="1300" dirty="0"/>
          </a:p>
          <a:p>
            <a:pPr algn="just" hangingPunct="0"/>
            <a:r>
              <a:rPr lang="es-ES" sz="1300" b="1" dirty="0"/>
              <a:t> </a:t>
            </a:r>
            <a:endParaRPr lang="es-MX" sz="1300" dirty="0"/>
          </a:p>
          <a:p>
            <a:pPr algn="just" hangingPunct="0"/>
            <a:r>
              <a:rPr lang="es-ES" sz="1300" b="1" dirty="0"/>
              <a:t>e)	</a:t>
            </a:r>
            <a:r>
              <a:rPr lang="es-ES_tradnl" sz="1300" dirty="0"/>
              <a:t>Para los insumos o mercancías a que se refiere el artículo 3 C de este Decreto, el documento que contenga la proporción en que dichos insumos o mercancías fueron exportados a países distintos de los Estados Unidos de América o de Canadá.</a:t>
            </a:r>
            <a:endParaRPr lang="es-MX" sz="1300" dirty="0"/>
          </a:p>
          <a:p>
            <a:r>
              <a:rPr lang="es-ES_tradnl" sz="1300" dirty="0"/>
              <a:t> </a:t>
            </a:r>
            <a:endParaRPr lang="es-MX" sz="1300" dirty="0"/>
          </a:p>
          <a:p>
            <a:endParaRPr lang="es-MX" dirty="0"/>
          </a:p>
          <a:p>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DECRETOS DE APOYO A LA EXPORTACION</a:t>
            </a:r>
            <a:endParaRPr lang="es-MX" dirty="0"/>
          </a:p>
        </p:txBody>
      </p:sp>
      <p:sp>
        <p:nvSpPr>
          <p:cNvPr id="3" name="2 CuadroTexto"/>
          <p:cNvSpPr txBox="1"/>
          <p:nvPr/>
        </p:nvSpPr>
        <p:spPr>
          <a:xfrm>
            <a:off x="251520" y="1412776"/>
            <a:ext cx="4752528" cy="3693319"/>
          </a:xfrm>
          <a:prstGeom prst="rect">
            <a:avLst/>
          </a:prstGeom>
          <a:noFill/>
        </p:spPr>
        <p:txBody>
          <a:bodyPr wrap="square" rtlCol="0">
            <a:spAutoFit/>
          </a:bodyPr>
          <a:lstStyle/>
          <a:p>
            <a:pPr algn="just"/>
            <a:r>
              <a:rPr lang="es-MX" dirty="0" smtClean="0"/>
              <a:t> </a:t>
            </a:r>
            <a:r>
              <a:rPr lang="es-MX" sz="2600" dirty="0" smtClean="0"/>
              <a:t>los llamados </a:t>
            </a:r>
            <a:r>
              <a:rPr lang="es-MX" sz="2600" b="1" dirty="0" smtClean="0"/>
              <a:t>“ incentivos fiscales a la Exportación” son decretos que tiene por objeto beneficiar y alentar aquellas empresas involucradas con la actividad exportadora </a:t>
            </a:r>
            <a:r>
              <a:rPr lang="es-MX" sz="2600" dirty="0" smtClean="0"/>
              <a:t>en nuestro país y son aprovechados como estrategias de penetración en el mercado internacional.</a:t>
            </a:r>
            <a:endParaRPr lang="es-MX" sz="2600" dirty="0"/>
          </a:p>
        </p:txBody>
      </p:sp>
      <p:pic>
        <p:nvPicPr>
          <p:cNvPr id="32770" name="Picture 2" descr="http://www.radiomenteabierta.com/emprendedor/wp-content/uploads/Exportacion.jpg"/>
          <p:cNvPicPr>
            <a:picLocks noChangeAspect="1" noChangeArrowheads="1"/>
          </p:cNvPicPr>
          <p:nvPr/>
        </p:nvPicPr>
        <p:blipFill>
          <a:blip r:embed="rId3" cstate="print"/>
          <a:srcRect/>
          <a:stretch>
            <a:fillRect/>
          </a:stretch>
        </p:blipFill>
        <p:spPr bwMode="auto">
          <a:xfrm>
            <a:off x="5292080" y="1772816"/>
            <a:ext cx="3639319" cy="3456384"/>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6" name="5 CuadroTexto"/>
          <p:cNvSpPr txBox="1"/>
          <p:nvPr/>
        </p:nvSpPr>
        <p:spPr>
          <a:xfrm>
            <a:off x="251520" y="1340768"/>
            <a:ext cx="5472608" cy="5539978"/>
          </a:xfrm>
          <a:prstGeom prst="rect">
            <a:avLst/>
          </a:prstGeom>
          <a:noFill/>
        </p:spPr>
        <p:txBody>
          <a:bodyPr wrap="square" rtlCol="0">
            <a:spAutoFit/>
          </a:bodyPr>
          <a:lstStyle/>
          <a:p>
            <a:pPr algn="just" hangingPunct="0"/>
            <a:r>
              <a:rPr lang="es-ES_tradnl" sz="1600" b="1" dirty="0"/>
              <a:t>ARTÍCULO 5o.-</a:t>
            </a:r>
            <a:r>
              <a:rPr lang="es-ES_tradnl" sz="1600" dirty="0"/>
              <a:t> Para que proceda la solicitud de devolución del impuesto general de importación pagado deberá presentarse dentro de los noventa días hábiles siguientes al día en que se haya realizado la exportación y dentro de los doce meses siguientes a la fecha de su importación.</a:t>
            </a:r>
            <a:endParaRPr lang="es-MX" sz="1600" dirty="0"/>
          </a:p>
          <a:p>
            <a:pPr algn="just" hangingPunct="0"/>
            <a:r>
              <a:rPr lang="es-ES_tradnl" sz="1600" b="1" dirty="0"/>
              <a:t> </a:t>
            </a:r>
            <a:endParaRPr lang="es-MX" sz="1600" dirty="0"/>
          </a:p>
          <a:p>
            <a:pPr algn="just" hangingPunct="0"/>
            <a:r>
              <a:rPr lang="es-ES_tradnl" sz="1600" b="1" dirty="0"/>
              <a:t>ARTÍCULO 6o.-</a:t>
            </a:r>
            <a:r>
              <a:rPr lang="es-ES_tradnl" sz="1600" dirty="0"/>
              <a:t> El monto del impuesto general de importación que se devolverá al exportador, será el que corresponda en los términos del presente Decreto y se determinará considerando el valor de las mercancías o insumos incorporados al producto exportado, determinado en moneda extranjera aplicando el tipo de cambio en los términos del artículo 20 del Código Fiscal de la Federación, vigente en la fecha en que se autorice la devolución.</a:t>
            </a:r>
            <a:endParaRPr lang="es-MX" sz="1600" dirty="0"/>
          </a:p>
          <a:p>
            <a:pPr algn="just" hangingPunct="0"/>
            <a:r>
              <a:rPr lang="es-ES_tradnl" sz="1600" dirty="0"/>
              <a:t> </a:t>
            </a:r>
            <a:endParaRPr lang="es-MX" sz="1600" dirty="0"/>
          </a:p>
          <a:p>
            <a:pPr algn="just" hangingPunct="0"/>
            <a:r>
              <a:rPr lang="es-ES_tradnl" sz="1600" dirty="0"/>
              <a:t>Para los bienes que incorporen insumos no originarios conforme al Tratado de Libre Comercio de América del Norte a que se refiere el artículo 3 A de este Decreto, el monto del impuesto general de importación que se devolverá al exportador,</a:t>
            </a:r>
            <a:r>
              <a:rPr lang="es-ES_tradnl" sz="1600" b="1" dirty="0"/>
              <a:t> </a:t>
            </a:r>
            <a:r>
              <a:rPr lang="es-ES_tradnl" sz="1600" dirty="0"/>
              <a:t>será el que se determine en los términos de dicho artículo.</a:t>
            </a:r>
            <a:endParaRPr lang="es-MX" sz="1600" dirty="0"/>
          </a:p>
          <a:p>
            <a:endParaRPr lang="es-MX" dirty="0"/>
          </a:p>
        </p:txBody>
      </p:sp>
      <p:pic>
        <p:nvPicPr>
          <p:cNvPr id="44034" name="Picture 2" descr="http://1.bp.blogspot.com/_nhT1pTOfIsw/Sqa2JP50k0I/AAAAAAAAAdc/Pjg3_g53kmQ/s320/SAT.jpg"/>
          <p:cNvPicPr>
            <a:picLocks noChangeAspect="1" noChangeArrowheads="1"/>
          </p:cNvPicPr>
          <p:nvPr/>
        </p:nvPicPr>
        <p:blipFill>
          <a:blip r:embed="rId3" cstate="print"/>
          <a:srcRect/>
          <a:stretch>
            <a:fillRect/>
          </a:stretch>
        </p:blipFill>
        <p:spPr bwMode="auto">
          <a:xfrm>
            <a:off x="5994151" y="4005064"/>
            <a:ext cx="2754313" cy="1931988"/>
          </a:xfrm>
          <a:prstGeom prst="rect">
            <a:avLst/>
          </a:prstGeom>
          <a:noFill/>
        </p:spPr>
      </p:pic>
      <p:pic>
        <p:nvPicPr>
          <p:cNvPr id="7" name="Picture 2" descr="http://elconta.com/wp-content/uploads/2010/05/time-300x291.jpg"/>
          <p:cNvPicPr>
            <a:picLocks noChangeAspect="1" noChangeArrowheads="1"/>
          </p:cNvPicPr>
          <p:nvPr/>
        </p:nvPicPr>
        <p:blipFill>
          <a:blip r:embed="rId4" cstate="print"/>
          <a:srcRect/>
          <a:stretch>
            <a:fillRect/>
          </a:stretch>
        </p:blipFill>
        <p:spPr bwMode="auto">
          <a:xfrm>
            <a:off x="6012160" y="1052736"/>
            <a:ext cx="2808312" cy="2808312"/>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6" name="5 CuadroTexto"/>
          <p:cNvSpPr txBox="1"/>
          <p:nvPr/>
        </p:nvSpPr>
        <p:spPr>
          <a:xfrm>
            <a:off x="179512" y="1318022"/>
            <a:ext cx="5472608" cy="4801314"/>
          </a:xfrm>
          <a:prstGeom prst="rect">
            <a:avLst/>
          </a:prstGeom>
          <a:noFill/>
        </p:spPr>
        <p:txBody>
          <a:bodyPr wrap="square" rtlCol="0">
            <a:spAutoFit/>
          </a:bodyPr>
          <a:lstStyle/>
          <a:p>
            <a:pPr algn="just"/>
            <a:r>
              <a:rPr lang="es-ES" sz="1600" b="1" dirty="0"/>
              <a:t>ARTÍCULO 7.-</a:t>
            </a:r>
            <a:r>
              <a:rPr lang="es-ES" sz="1600" dirty="0"/>
              <a:t> La Secretaría dictaminará la solicitud en un plazo de 10 días hábiles contados a partir de su recepción. Cuando proceda la devolución de impuestos de importación solicitada, se remitirá la resolución correspondiente a la Secretaría de Hacienda y Crédito Público para que ésta ponga a disposición del contribuyente el importe de la devolución, mediante el mecanismo que para tal efecto se establezca.</a:t>
            </a:r>
            <a:endParaRPr lang="es-MX" sz="1600" dirty="0"/>
          </a:p>
          <a:p>
            <a:pPr algn="just"/>
            <a:r>
              <a:rPr lang="es-ES" sz="1600" dirty="0"/>
              <a:t> </a:t>
            </a:r>
            <a:endParaRPr lang="es-MX" sz="1600" dirty="0"/>
          </a:p>
          <a:p>
            <a:pPr algn="just"/>
            <a:r>
              <a:rPr lang="es-ES" sz="1600" dirty="0"/>
              <a:t>Cuando no proceda la devolución, la Secretaría comunicará la negativa al interesado en un plazo no mayor de 10 días hábiles, contados a partir de la recepción de la solicitud, mediante resolución debidamente fundada y motivada.</a:t>
            </a:r>
            <a:endParaRPr lang="es-MX" sz="1600" dirty="0"/>
          </a:p>
          <a:p>
            <a:pPr algn="just"/>
            <a:r>
              <a:rPr lang="es-ES" sz="1600" dirty="0"/>
              <a:t> </a:t>
            </a:r>
            <a:endParaRPr lang="es-MX" sz="1600" dirty="0"/>
          </a:p>
          <a:p>
            <a:pPr algn="just"/>
            <a:r>
              <a:rPr lang="es-ES" sz="1600" dirty="0"/>
              <a:t>En caso de que la Secretaría determine que la solicitud no cumple con todos los requisitos señalados en el presente Decreto, la devolverá al exportador a fin de que en un plazo de 30 días hábiles, contados a partir de la fecha de la notificación del requerimiento, la presente nuevamente.</a:t>
            </a:r>
            <a:endParaRPr lang="es-MX" sz="1600" dirty="0"/>
          </a:p>
          <a:p>
            <a:endParaRPr lang="es-MX" dirty="0"/>
          </a:p>
        </p:txBody>
      </p:sp>
      <p:pic>
        <p:nvPicPr>
          <p:cNvPr id="8" name="Picture 2" descr="http://iniciativa.mx/wp/wp-content/uploads/2011/03/Secretaria_de_Economia.jpg"/>
          <p:cNvPicPr>
            <a:picLocks noChangeAspect="1" noChangeArrowheads="1"/>
          </p:cNvPicPr>
          <p:nvPr/>
        </p:nvPicPr>
        <p:blipFill>
          <a:blip r:embed="rId3" cstate="print"/>
          <a:srcRect/>
          <a:stretch>
            <a:fillRect/>
          </a:stretch>
        </p:blipFill>
        <p:spPr bwMode="auto">
          <a:xfrm>
            <a:off x="6156176" y="1412776"/>
            <a:ext cx="2592288" cy="1944216"/>
          </a:xfrm>
          <a:prstGeom prst="rect">
            <a:avLst/>
          </a:prstGeom>
          <a:noFill/>
        </p:spPr>
      </p:pic>
      <p:pic>
        <p:nvPicPr>
          <p:cNvPr id="46082" name="Picture 2" descr="http://www.estrategiafiscal.net/wp-content/uploads/2011/06/responsabilidad-300x300.jpg"/>
          <p:cNvPicPr>
            <a:picLocks noChangeAspect="1" noChangeArrowheads="1"/>
          </p:cNvPicPr>
          <p:nvPr/>
        </p:nvPicPr>
        <p:blipFill>
          <a:blip r:embed="rId4" cstate="print"/>
          <a:srcRect/>
          <a:stretch>
            <a:fillRect/>
          </a:stretch>
        </p:blipFill>
        <p:spPr bwMode="auto">
          <a:xfrm>
            <a:off x="6156176" y="3428999"/>
            <a:ext cx="2636912" cy="2880321"/>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6" name="5 CuadroTexto"/>
          <p:cNvSpPr txBox="1"/>
          <p:nvPr/>
        </p:nvSpPr>
        <p:spPr>
          <a:xfrm>
            <a:off x="179512" y="1318022"/>
            <a:ext cx="5472608" cy="4801314"/>
          </a:xfrm>
          <a:prstGeom prst="rect">
            <a:avLst/>
          </a:prstGeom>
          <a:noFill/>
        </p:spPr>
        <p:txBody>
          <a:bodyPr wrap="square" rtlCol="0">
            <a:spAutoFit/>
          </a:bodyPr>
          <a:lstStyle/>
          <a:p>
            <a:pPr algn="just"/>
            <a:r>
              <a:rPr lang="es-ES" sz="1600" b="1" dirty="0"/>
              <a:t>ARTÍCULO 8.-</a:t>
            </a:r>
            <a:r>
              <a:rPr lang="es-ES" sz="1600" dirty="0"/>
              <a:t> Las personas que obtengan la devolución de impuestos de importación a que se refiere el presente Decreto, quedarán obligadas a conservar a disposición de la Secretaría de Hacienda y Crédito Público, la documentación respectiva durante el plazo señalado en el Código Fiscal de la Federación.</a:t>
            </a:r>
            <a:endParaRPr lang="es-MX" sz="1600" dirty="0"/>
          </a:p>
          <a:p>
            <a:pPr algn="just" hangingPunct="0"/>
            <a:r>
              <a:rPr lang="es-ES" sz="1600" dirty="0"/>
              <a:t> </a:t>
            </a:r>
            <a:endParaRPr lang="es-MX" sz="1600" dirty="0"/>
          </a:p>
          <a:p>
            <a:pPr algn="just" hangingPunct="0"/>
            <a:r>
              <a:rPr lang="es-ES_tradnl" sz="1600" dirty="0"/>
              <a:t>En el caso de mercancías por las que se hubiese obtenido la devolución del impuesto general de importación en los términos del presente Decreto y éstas sean posteriormente devueltas al exportador, éste deberá reintegrar a la Secretaría de Hacienda y Crédito Público, en un plazo no mayor de 15 días hábiles contados a partir de la fecha de devolución de dichas mercancías, la cantidad que por impuesto general</a:t>
            </a:r>
            <a:r>
              <a:rPr lang="es-ES_tradnl" sz="1600" b="1" dirty="0"/>
              <a:t> </a:t>
            </a:r>
            <a:r>
              <a:rPr lang="es-ES_tradnl" sz="1600" dirty="0"/>
              <a:t>de importación se le hubiera devuelto, en caso contrario, se deberá pagar dicha cantidad con actualización y recargos calculados de conformidad con los artículos 17-A y 21 del Código Fiscal de la Federación, desde el mes en que se haya obtenido la devolución y hasta el mes en que se efectúe el reintegro.</a:t>
            </a:r>
            <a:endParaRPr lang="es-MX" sz="1600" dirty="0"/>
          </a:p>
          <a:p>
            <a:endParaRPr lang="es-MX" dirty="0"/>
          </a:p>
        </p:txBody>
      </p:sp>
      <p:pic>
        <p:nvPicPr>
          <p:cNvPr id="48130" name="Picture 2" descr="http://img.directindustry.es/images_di/photo-g/estanteria-para-archivo-432027.jpg"/>
          <p:cNvPicPr>
            <a:picLocks noChangeAspect="1" noChangeArrowheads="1"/>
          </p:cNvPicPr>
          <p:nvPr/>
        </p:nvPicPr>
        <p:blipFill>
          <a:blip r:embed="rId3" cstate="print"/>
          <a:srcRect/>
          <a:stretch>
            <a:fillRect/>
          </a:stretch>
        </p:blipFill>
        <p:spPr bwMode="auto">
          <a:xfrm>
            <a:off x="6012160" y="1556792"/>
            <a:ext cx="2808312" cy="4279405"/>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DRAW BACK</a:t>
            </a:r>
            <a:endParaRPr lang="es-MX" dirty="0"/>
          </a:p>
        </p:txBody>
      </p:sp>
      <p:sp>
        <p:nvSpPr>
          <p:cNvPr id="6" name="5 CuadroTexto"/>
          <p:cNvSpPr txBox="1"/>
          <p:nvPr/>
        </p:nvSpPr>
        <p:spPr>
          <a:xfrm>
            <a:off x="179512" y="1823913"/>
            <a:ext cx="5472608" cy="3693319"/>
          </a:xfrm>
          <a:prstGeom prst="rect">
            <a:avLst/>
          </a:prstGeom>
          <a:noFill/>
        </p:spPr>
        <p:txBody>
          <a:bodyPr wrap="square" rtlCol="0">
            <a:spAutoFit/>
          </a:bodyPr>
          <a:lstStyle/>
          <a:p>
            <a:pPr algn="just"/>
            <a:r>
              <a:rPr lang="es-ES" b="1" dirty="0"/>
              <a:t>ARTÍCULO 9.-</a:t>
            </a:r>
            <a:r>
              <a:rPr lang="es-ES" dirty="0"/>
              <a:t> La Secretaría y la Secretaría de Hacienda y Crédito Público expedirán, dentro de sus respectivas competencias, las disposiciones y criterios internos necesarios para la aplicación del presente Decreto.</a:t>
            </a:r>
            <a:endParaRPr lang="es-MX" dirty="0"/>
          </a:p>
          <a:p>
            <a:pPr algn="just"/>
            <a:r>
              <a:rPr lang="es-ES" dirty="0"/>
              <a:t> </a:t>
            </a:r>
            <a:endParaRPr lang="es-MX" dirty="0"/>
          </a:p>
          <a:p>
            <a:pPr algn="just" hangingPunct="0"/>
            <a:r>
              <a:rPr lang="es-ES_tradnl" dirty="0"/>
              <a:t>La Secretaría enviará a la Secretaría de Hacienda y Crédito Público, por el medio que se establezca, la información necesaria, incluyendo la que constituya prueba suficiente</a:t>
            </a:r>
            <a:r>
              <a:rPr lang="es-ES_tradnl" b="1" dirty="0"/>
              <a:t> </a:t>
            </a:r>
            <a:r>
              <a:rPr lang="es-ES_tradnl" dirty="0"/>
              <a:t>para que esta última valide la autorización de devolución de impuestos emitida por la Secretaría.</a:t>
            </a:r>
            <a:r>
              <a:rPr lang="es-ES_tradnl" b="1" dirty="0"/>
              <a:t>”</a:t>
            </a:r>
            <a:endParaRPr lang="es-MX" dirty="0"/>
          </a:p>
          <a:p>
            <a:r>
              <a:rPr lang="es-ES_tradnl" dirty="0"/>
              <a:t> </a:t>
            </a:r>
            <a:endParaRPr lang="es-MX" dirty="0"/>
          </a:p>
          <a:p>
            <a:endParaRPr lang="es-MX" dirty="0"/>
          </a:p>
        </p:txBody>
      </p:sp>
      <p:pic>
        <p:nvPicPr>
          <p:cNvPr id="50178" name="Picture 2" descr="http://t0.gstatic.com/images?q=tbn:ANd9GcQDCJ339KmPb_CpyJwjGwkCYAsUUXNPkeBlOTYs-FyjCXUcxN_xPqgA_nL_"/>
          <p:cNvPicPr>
            <a:picLocks noChangeAspect="1" noChangeArrowheads="1"/>
          </p:cNvPicPr>
          <p:nvPr/>
        </p:nvPicPr>
        <p:blipFill>
          <a:blip r:embed="rId3" cstate="print"/>
          <a:srcRect/>
          <a:stretch>
            <a:fillRect/>
          </a:stretch>
        </p:blipFill>
        <p:spPr bwMode="auto">
          <a:xfrm>
            <a:off x="6012160" y="1628800"/>
            <a:ext cx="2664296" cy="1876302"/>
          </a:xfrm>
          <a:prstGeom prst="rect">
            <a:avLst/>
          </a:prstGeom>
          <a:noFill/>
        </p:spPr>
      </p:pic>
      <p:pic>
        <p:nvPicPr>
          <p:cNvPr id="7" name="Picture 2" descr="http://iniciativa.mx/wp/wp-content/uploads/2011/03/Secretaria_de_Economia.jpg"/>
          <p:cNvPicPr>
            <a:picLocks noChangeAspect="1" noChangeArrowheads="1"/>
          </p:cNvPicPr>
          <p:nvPr/>
        </p:nvPicPr>
        <p:blipFill>
          <a:blip r:embed="rId4" cstate="print"/>
          <a:srcRect/>
          <a:stretch>
            <a:fillRect/>
          </a:stretch>
        </p:blipFill>
        <p:spPr bwMode="auto">
          <a:xfrm>
            <a:off x="6084168" y="3861048"/>
            <a:ext cx="2592288" cy="194421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OBJETIVO PRINCIPAL DE LOS INCENTIVOS FISCALES</a:t>
            </a:r>
            <a:endParaRPr lang="es-MX" dirty="0"/>
          </a:p>
        </p:txBody>
      </p:sp>
      <p:sp>
        <p:nvSpPr>
          <p:cNvPr id="3" name="2 CuadroTexto"/>
          <p:cNvSpPr txBox="1"/>
          <p:nvPr/>
        </p:nvSpPr>
        <p:spPr>
          <a:xfrm>
            <a:off x="251520" y="1412776"/>
            <a:ext cx="4752528" cy="4493538"/>
          </a:xfrm>
          <a:prstGeom prst="rect">
            <a:avLst/>
          </a:prstGeom>
          <a:noFill/>
        </p:spPr>
        <p:txBody>
          <a:bodyPr wrap="square" rtlCol="0">
            <a:spAutoFit/>
          </a:bodyPr>
          <a:lstStyle/>
          <a:p>
            <a:pPr algn="just">
              <a:buFont typeface="Arial" pitchFamily="34" charset="0"/>
              <a:buChar char="•"/>
            </a:pPr>
            <a:r>
              <a:rPr lang="es-MX" sz="2600" dirty="0" smtClean="0"/>
              <a:t>Fomentar la Exportación de bienes no petroleros</a:t>
            </a:r>
          </a:p>
          <a:p>
            <a:pPr algn="just">
              <a:buFont typeface="Arial" pitchFamily="34" charset="0"/>
              <a:buChar char="•"/>
            </a:pPr>
            <a:endParaRPr lang="es-MX" sz="2600" dirty="0" smtClean="0"/>
          </a:p>
          <a:p>
            <a:pPr algn="just">
              <a:buFont typeface="Arial" pitchFamily="34" charset="0"/>
              <a:buChar char="•"/>
            </a:pPr>
            <a:r>
              <a:rPr lang="es-MX" sz="2600" dirty="0" smtClean="0"/>
              <a:t>Obtener  un mayor numero de divisas, fortaleciendo la balanza la balanza de pagos</a:t>
            </a:r>
          </a:p>
          <a:p>
            <a:pPr algn="just">
              <a:buFont typeface="Arial" pitchFamily="34" charset="0"/>
              <a:buChar char="•"/>
            </a:pPr>
            <a:endParaRPr lang="es-MX" sz="2600" dirty="0" smtClean="0"/>
          </a:p>
          <a:p>
            <a:pPr algn="just">
              <a:buFont typeface="Arial" pitchFamily="34" charset="0"/>
              <a:buChar char="•"/>
            </a:pPr>
            <a:r>
              <a:rPr lang="es-MX" sz="2600" dirty="0" smtClean="0"/>
              <a:t>Aumentar fuentes de empleo</a:t>
            </a:r>
          </a:p>
          <a:p>
            <a:pPr algn="just">
              <a:buFont typeface="Arial" pitchFamily="34" charset="0"/>
              <a:buChar char="•"/>
            </a:pPr>
            <a:endParaRPr lang="es-MX" sz="2600" dirty="0" smtClean="0"/>
          </a:p>
          <a:p>
            <a:pPr algn="just">
              <a:buFont typeface="Arial" pitchFamily="34" charset="0"/>
              <a:buChar char="•"/>
            </a:pPr>
            <a:r>
              <a:rPr lang="es-MX" sz="2600" dirty="0" smtClean="0"/>
              <a:t>Tecnificar el esquema de producción nacional</a:t>
            </a:r>
          </a:p>
        </p:txBody>
      </p:sp>
      <p:pic>
        <p:nvPicPr>
          <p:cNvPr id="52226" name="Picture 2" descr="http://4.bp.blogspot.com/_FtvSHzC5_1A/SPq39G77QUI/AAAAAAAAAD4/LWLw0xrnHyc/s400/DE+EXPORTACION.jpg"/>
          <p:cNvPicPr>
            <a:picLocks noChangeAspect="1" noChangeArrowheads="1"/>
          </p:cNvPicPr>
          <p:nvPr/>
        </p:nvPicPr>
        <p:blipFill>
          <a:blip r:embed="rId3" cstate="print"/>
          <a:srcRect/>
          <a:stretch>
            <a:fillRect/>
          </a:stretch>
        </p:blipFill>
        <p:spPr bwMode="auto">
          <a:xfrm>
            <a:off x="5292080" y="2204864"/>
            <a:ext cx="3521968" cy="316835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dirty="0" smtClean="0"/>
              <a:t>FUNDAMENTO CONSTITUCIONAL</a:t>
            </a:r>
            <a:endParaRPr lang="es-MX" dirty="0"/>
          </a:p>
        </p:txBody>
      </p:sp>
      <p:sp>
        <p:nvSpPr>
          <p:cNvPr id="5" name="4 CuadroTexto"/>
          <p:cNvSpPr txBox="1"/>
          <p:nvPr/>
        </p:nvSpPr>
        <p:spPr>
          <a:xfrm>
            <a:off x="251520" y="1628800"/>
            <a:ext cx="4680520" cy="4431983"/>
          </a:xfrm>
          <a:prstGeom prst="rect">
            <a:avLst/>
          </a:prstGeom>
          <a:noFill/>
        </p:spPr>
        <p:txBody>
          <a:bodyPr wrap="square" rtlCol="0">
            <a:spAutoFit/>
          </a:bodyPr>
          <a:lstStyle/>
          <a:p>
            <a:pPr algn="just"/>
            <a:r>
              <a:rPr lang="es-MX" sz="2200" b="1" dirty="0" smtClean="0"/>
              <a:t>Articulo 89. </a:t>
            </a:r>
            <a:r>
              <a:rPr lang="es-MX" sz="2200" dirty="0" smtClean="0"/>
              <a:t>las facultades y obligaciones del presidente son las siguientes: </a:t>
            </a:r>
            <a:br>
              <a:rPr lang="es-MX" sz="2200" dirty="0" smtClean="0"/>
            </a:br>
            <a:r>
              <a:rPr lang="es-MX" sz="2200" dirty="0" smtClean="0"/>
              <a:t>(reformado mediante decreto publicado en el diario oficial de la federación el 25 de octubre de 1993)</a:t>
            </a:r>
          </a:p>
          <a:p>
            <a:pPr algn="just"/>
            <a:endParaRPr lang="es-MX" sz="2200" dirty="0" smtClean="0"/>
          </a:p>
          <a:p>
            <a:pPr algn="just"/>
            <a:r>
              <a:rPr lang="es-MX" sz="2200" dirty="0" smtClean="0"/>
              <a:t>I. promulgar y ejecutar las leyes que expida el congreso de la unión, proveyendo en la esfera administrativa a su exacta observancia; </a:t>
            </a:r>
          </a:p>
          <a:p>
            <a:endParaRPr lang="es-MX" dirty="0"/>
          </a:p>
        </p:txBody>
      </p:sp>
      <p:pic>
        <p:nvPicPr>
          <p:cNvPr id="54274" name="Picture 2" descr="http://1.bp.blogspot.com/_JLm1F0ueXQw/S2CCZtXodTI/AAAAAAAAAX0/9-qnMsCifcE/s400/constitucion-politica.jpg"/>
          <p:cNvPicPr>
            <a:picLocks noChangeAspect="1" noChangeArrowheads="1"/>
          </p:cNvPicPr>
          <p:nvPr/>
        </p:nvPicPr>
        <p:blipFill>
          <a:blip r:embed="rId3" cstate="print"/>
          <a:srcRect/>
          <a:stretch>
            <a:fillRect/>
          </a:stretch>
        </p:blipFill>
        <p:spPr bwMode="auto">
          <a:xfrm>
            <a:off x="5652120" y="1772816"/>
            <a:ext cx="2857500" cy="3810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dirty="0" smtClean="0"/>
              <a:t>FUNDAMENTO CONSTITUCIONAL</a:t>
            </a:r>
            <a:endParaRPr lang="es-MX" dirty="0"/>
          </a:p>
        </p:txBody>
      </p:sp>
      <p:sp>
        <p:nvSpPr>
          <p:cNvPr id="5" name="4 CuadroTexto"/>
          <p:cNvSpPr txBox="1"/>
          <p:nvPr/>
        </p:nvSpPr>
        <p:spPr>
          <a:xfrm>
            <a:off x="251520" y="1628800"/>
            <a:ext cx="4680520" cy="4247317"/>
          </a:xfrm>
          <a:prstGeom prst="rect">
            <a:avLst/>
          </a:prstGeom>
          <a:noFill/>
        </p:spPr>
        <p:txBody>
          <a:bodyPr wrap="square" rtlCol="0">
            <a:spAutoFit/>
          </a:bodyPr>
          <a:lstStyle/>
          <a:p>
            <a:r>
              <a:rPr lang="es-MX" b="1" dirty="0" smtClean="0"/>
              <a:t>Articulo 131, segundo párrafo:</a:t>
            </a:r>
          </a:p>
          <a:p>
            <a:endParaRPr lang="es-MX" dirty="0" smtClean="0"/>
          </a:p>
          <a:p>
            <a:pPr algn="just"/>
            <a:r>
              <a:rPr lang="es-MX" dirty="0" smtClean="0"/>
              <a:t>…. El ejecutivo podrá ser facultado por el congreso de la unión para aumentar, disminuir o suprimir las cuotas de las tarifas de exportación e importación expedidas por el propio congreso, y para crear otras, así como para restringir y para prohibir las importaciones, las exportaciones y el transito de productos, artículos y efectos, cuando lo estime urgente, a fin de regular el comercio exterior, la economía del país, la estabilidad de la producción nacional, o de realizar cualquiera otro propósito en beneficio del país.</a:t>
            </a:r>
          </a:p>
        </p:txBody>
      </p:sp>
      <p:pic>
        <p:nvPicPr>
          <p:cNvPr id="56322" name="Picture 2" descr="http://endirecto.mx/wp-content/uploads/2011/06/jeje-felipe-calderon.jpg"/>
          <p:cNvPicPr>
            <a:picLocks noChangeAspect="1" noChangeArrowheads="1"/>
          </p:cNvPicPr>
          <p:nvPr/>
        </p:nvPicPr>
        <p:blipFill>
          <a:blip r:embed="rId3" cstate="print"/>
          <a:srcRect/>
          <a:stretch>
            <a:fillRect/>
          </a:stretch>
        </p:blipFill>
        <p:spPr bwMode="auto">
          <a:xfrm>
            <a:off x="5292080" y="1628800"/>
            <a:ext cx="3559696" cy="3505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PLAN NACIONAL DE DESARROLLO 2007-2012</a:t>
            </a:r>
            <a:endParaRPr lang="es-MX" dirty="0"/>
          </a:p>
        </p:txBody>
      </p:sp>
      <p:sp>
        <p:nvSpPr>
          <p:cNvPr id="5" name="4 CuadroTexto"/>
          <p:cNvSpPr txBox="1"/>
          <p:nvPr/>
        </p:nvSpPr>
        <p:spPr>
          <a:xfrm>
            <a:off x="251520" y="1729839"/>
            <a:ext cx="4680520" cy="3139321"/>
          </a:xfrm>
          <a:prstGeom prst="rect">
            <a:avLst/>
          </a:prstGeom>
          <a:noFill/>
        </p:spPr>
        <p:txBody>
          <a:bodyPr wrap="square" rtlCol="0">
            <a:spAutoFit/>
          </a:bodyPr>
          <a:lstStyle/>
          <a:p>
            <a:pPr algn="just"/>
            <a:r>
              <a:rPr lang="es-MX" sz="2200" dirty="0" smtClean="0"/>
              <a:t>Nuestro articulo 26 Constitucional, prevé que el Estado </a:t>
            </a:r>
            <a:r>
              <a:rPr lang="es-MX" sz="2200" b="1" dirty="0" smtClean="0"/>
              <a:t>organizara un sistema de planeación democrática del desarrollo nacional </a:t>
            </a:r>
            <a:r>
              <a:rPr lang="es-MX" sz="2200" dirty="0" smtClean="0"/>
              <a:t>que imprima solidez, dinamismo, permanencia y equidad al crecimiento de la economía para la independencia y la democratización política, social y cultural de la nación.</a:t>
            </a:r>
          </a:p>
        </p:txBody>
      </p:sp>
      <p:pic>
        <p:nvPicPr>
          <p:cNvPr id="58370" name="Picture 2" descr="http://www.monografias.com/trabajos11/derhum/Image560.gif"/>
          <p:cNvPicPr>
            <a:picLocks noChangeAspect="1" noChangeArrowheads="1"/>
          </p:cNvPicPr>
          <p:nvPr/>
        </p:nvPicPr>
        <p:blipFill>
          <a:blip r:embed="rId3" cstate="print"/>
          <a:srcRect/>
          <a:stretch>
            <a:fillRect/>
          </a:stretch>
        </p:blipFill>
        <p:spPr bwMode="auto">
          <a:xfrm>
            <a:off x="5220072" y="1628800"/>
            <a:ext cx="3584476" cy="384467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PLAN NACIONAL DE DESARROLLO 2007-2012</a:t>
            </a:r>
            <a:endParaRPr lang="es-MX" dirty="0"/>
          </a:p>
        </p:txBody>
      </p:sp>
      <p:sp>
        <p:nvSpPr>
          <p:cNvPr id="5" name="4 CuadroTexto"/>
          <p:cNvSpPr txBox="1"/>
          <p:nvPr/>
        </p:nvSpPr>
        <p:spPr>
          <a:xfrm>
            <a:off x="251520" y="1729839"/>
            <a:ext cx="4680520" cy="4493538"/>
          </a:xfrm>
          <a:prstGeom prst="rect">
            <a:avLst/>
          </a:prstGeom>
          <a:noFill/>
        </p:spPr>
        <p:txBody>
          <a:bodyPr wrap="square" rtlCol="0">
            <a:spAutoFit/>
          </a:bodyPr>
          <a:lstStyle/>
          <a:p>
            <a:pPr algn="just"/>
            <a:r>
              <a:rPr lang="es-MX" sz="2200" dirty="0" smtClean="0"/>
              <a:t>Este </a:t>
            </a:r>
            <a:r>
              <a:rPr lang="es-MX" sz="2200" b="1" u="sng" dirty="0" smtClean="0"/>
              <a:t>plan contiene lineamientos relativos a diversas temáticas</a:t>
            </a:r>
            <a:r>
              <a:rPr lang="es-MX" sz="2200" dirty="0" smtClean="0"/>
              <a:t>, tales como:</a:t>
            </a:r>
          </a:p>
          <a:p>
            <a:pPr algn="just"/>
            <a:endParaRPr lang="es-MX" sz="2200" dirty="0" smtClean="0"/>
          </a:p>
          <a:p>
            <a:pPr algn="just">
              <a:buFont typeface="Arial" pitchFamily="34" charset="0"/>
              <a:buChar char="•"/>
            </a:pPr>
            <a:r>
              <a:rPr lang="es-MX" sz="2200" dirty="0" smtClean="0"/>
              <a:t>Salud</a:t>
            </a:r>
          </a:p>
          <a:p>
            <a:pPr algn="just">
              <a:buFont typeface="Arial" pitchFamily="34" charset="0"/>
              <a:buChar char="•"/>
            </a:pPr>
            <a:r>
              <a:rPr lang="es-MX" sz="2200" dirty="0" smtClean="0"/>
              <a:t>Procuración e impartición de justicia</a:t>
            </a:r>
          </a:p>
          <a:p>
            <a:pPr algn="just">
              <a:buFont typeface="Arial" pitchFamily="34" charset="0"/>
              <a:buChar char="•"/>
            </a:pPr>
            <a:r>
              <a:rPr lang="es-MX" sz="2200" dirty="0" smtClean="0"/>
              <a:t>Desarrollo urbano</a:t>
            </a:r>
          </a:p>
          <a:p>
            <a:pPr algn="just">
              <a:buFont typeface="Arial" pitchFamily="34" charset="0"/>
              <a:buChar char="•"/>
            </a:pPr>
            <a:r>
              <a:rPr lang="es-MX" sz="2200" dirty="0" smtClean="0"/>
              <a:t>Ciencia y modernización tecnológica</a:t>
            </a:r>
          </a:p>
          <a:p>
            <a:pPr algn="just">
              <a:buFont typeface="Arial" pitchFamily="34" charset="0"/>
              <a:buChar char="•"/>
            </a:pPr>
            <a:r>
              <a:rPr lang="es-MX" sz="2200" dirty="0" smtClean="0"/>
              <a:t>Modernización de transporte</a:t>
            </a:r>
          </a:p>
          <a:p>
            <a:pPr algn="just">
              <a:buFont typeface="Arial" pitchFamily="34" charset="0"/>
              <a:buChar char="•"/>
            </a:pPr>
            <a:r>
              <a:rPr lang="es-MX" sz="2200" dirty="0" smtClean="0"/>
              <a:t>Turismo</a:t>
            </a:r>
          </a:p>
          <a:p>
            <a:pPr algn="just">
              <a:buFont typeface="Arial" pitchFamily="34" charset="0"/>
              <a:buChar char="•"/>
            </a:pPr>
            <a:r>
              <a:rPr lang="es-MX" sz="2200" dirty="0" smtClean="0"/>
              <a:t>Minería</a:t>
            </a:r>
          </a:p>
          <a:p>
            <a:pPr algn="just">
              <a:buFont typeface="Arial" pitchFamily="34" charset="0"/>
              <a:buChar char="•"/>
            </a:pPr>
            <a:r>
              <a:rPr lang="es-MX" sz="2200" b="1" dirty="0" smtClean="0"/>
              <a:t>Comercio Exterior</a:t>
            </a:r>
          </a:p>
          <a:p>
            <a:pPr algn="just">
              <a:buFont typeface="Arial" pitchFamily="34" charset="0"/>
              <a:buChar char="•"/>
            </a:pPr>
            <a:r>
              <a:rPr lang="es-MX" sz="2200" dirty="0" smtClean="0"/>
              <a:t>Entre otros.</a:t>
            </a:r>
          </a:p>
        </p:txBody>
      </p:sp>
      <p:pic>
        <p:nvPicPr>
          <p:cNvPr id="60418" name="Picture 2" descr="http://www.dforceblog.com/wp-content/uploads/2010/11/desarrollo-sustentable-sostenible.jpg"/>
          <p:cNvPicPr>
            <a:picLocks noChangeAspect="1" noChangeArrowheads="1"/>
          </p:cNvPicPr>
          <p:nvPr/>
        </p:nvPicPr>
        <p:blipFill>
          <a:blip r:embed="rId3" cstate="print"/>
          <a:srcRect/>
          <a:stretch>
            <a:fillRect/>
          </a:stretch>
        </p:blipFill>
        <p:spPr bwMode="auto">
          <a:xfrm>
            <a:off x="5076056" y="1772816"/>
            <a:ext cx="3810000" cy="36004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dirty="0" smtClean="0"/>
              <a:t>PLAN NACIONAL DE DESARROLLO 2007-2012</a:t>
            </a:r>
            <a:endParaRPr lang="es-MX" dirty="0"/>
          </a:p>
        </p:txBody>
      </p:sp>
      <p:sp>
        <p:nvSpPr>
          <p:cNvPr id="5" name="4 CuadroTexto"/>
          <p:cNvSpPr txBox="1"/>
          <p:nvPr/>
        </p:nvSpPr>
        <p:spPr>
          <a:xfrm>
            <a:off x="251520" y="1484784"/>
            <a:ext cx="8496944" cy="4832092"/>
          </a:xfrm>
          <a:prstGeom prst="rect">
            <a:avLst/>
          </a:prstGeom>
          <a:noFill/>
        </p:spPr>
        <p:txBody>
          <a:bodyPr wrap="square" rtlCol="0">
            <a:spAutoFit/>
          </a:bodyPr>
          <a:lstStyle/>
          <a:p>
            <a:pPr algn="just"/>
            <a:r>
              <a:rPr lang="es-MX" sz="2200" dirty="0" smtClean="0"/>
              <a:t>De acuerdo con dicho plan, la política de comercio exterior, se llevara a cabo, considerando los siguientes objetivos:</a:t>
            </a:r>
          </a:p>
          <a:p>
            <a:pPr algn="just"/>
            <a:endParaRPr lang="es-MX" sz="2200" dirty="0" smtClean="0"/>
          </a:p>
          <a:p>
            <a:pPr algn="just">
              <a:buFont typeface="Arial" pitchFamily="34" charset="0"/>
              <a:buChar char="•"/>
            </a:pPr>
            <a:r>
              <a:rPr lang="es-MX" sz="2200" dirty="0" smtClean="0"/>
              <a:t>Fomentar las exportaciones no petroleras</a:t>
            </a:r>
          </a:p>
          <a:p>
            <a:pPr algn="just">
              <a:buFont typeface="Arial" pitchFamily="34" charset="0"/>
              <a:buChar char="•"/>
            </a:pPr>
            <a:endParaRPr lang="es-MX" sz="2200" dirty="0" smtClean="0"/>
          </a:p>
          <a:p>
            <a:pPr algn="just">
              <a:buFont typeface="Arial" pitchFamily="34" charset="0"/>
              <a:buChar char="•"/>
            </a:pPr>
            <a:r>
              <a:rPr lang="es-MX" sz="2200" dirty="0" smtClean="0"/>
              <a:t>Alcanzar una mayor uniformidad en la protección efectiva a las distintas industrias</a:t>
            </a:r>
          </a:p>
          <a:p>
            <a:pPr algn="just">
              <a:buFont typeface="Arial" pitchFamily="34" charset="0"/>
              <a:buChar char="•"/>
            </a:pPr>
            <a:endParaRPr lang="es-MX" sz="2200" dirty="0" smtClean="0"/>
          </a:p>
          <a:p>
            <a:pPr algn="just">
              <a:buFont typeface="Arial" pitchFamily="34" charset="0"/>
              <a:buChar char="•"/>
            </a:pPr>
            <a:r>
              <a:rPr lang="es-MX" sz="2200" dirty="0" smtClean="0"/>
              <a:t>Garantizar el acceso de nuestras exportaciones  los mercados mundiales</a:t>
            </a:r>
          </a:p>
          <a:p>
            <a:pPr algn="just">
              <a:buFont typeface="Arial" pitchFamily="34" charset="0"/>
              <a:buChar char="•"/>
            </a:pPr>
            <a:endParaRPr lang="es-MX" sz="2200" dirty="0" smtClean="0"/>
          </a:p>
          <a:p>
            <a:pPr algn="just">
              <a:buFont typeface="Arial" pitchFamily="34" charset="0"/>
              <a:buChar char="•"/>
            </a:pPr>
            <a:r>
              <a:rPr lang="es-MX" sz="2200" dirty="0" smtClean="0"/>
              <a:t>Buscar que la inversión extranjera, la transferencia de tecnología y el acceso a los recursos externos contribuyan a los propósitos de la política comercial del país.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1687</TotalTime>
  <Words>2171</Words>
  <Application>Microsoft Office PowerPoint</Application>
  <PresentationFormat>Presentación en pantalla (4:3)</PresentationFormat>
  <Paragraphs>261</Paragraphs>
  <Slides>33</Slides>
  <Notes>33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33</vt:i4>
      </vt:variant>
    </vt:vector>
  </HeadingPairs>
  <TitlesOfParts>
    <vt:vector size="40" baseType="lpstr">
      <vt:lpstr>Arial</vt:lpstr>
      <vt:lpstr>Calibri</vt:lpstr>
      <vt:lpstr>Franklin Gothic Book</vt:lpstr>
      <vt:lpstr>Franklin Gothic Medium</vt:lpstr>
      <vt:lpstr>Wingdings</vt:lpstr>
      <vt:lpstr>Wingdings 2</vt:lpstr>
      <vt:lpstr>Viajes</vt:lpstr>
      <vt:lpstr>Programa de Fomento a las Exportaciones</vt:lpstr>
      <vt:lpstr>CRITERIOS DE EVALUACION</vt:lpstr>
      <vt:lpstr>DECRETOS DE APOYO A LA EXPORTACION</vt:lpstr>
      <vt:lpstr>OBJETIVO PRINCIPAL DE LOS INCENTIVOS FISCALES</vt:lpstr>
      <vt:lpstr>FUNDAMENTO CONSTITUCIONAL</vt:lpstr>
      <vt:lpstr>FUNDAMENTO CONSTITUCIONAL</vt:lpstr>
      <vt:lpstr>PLAN NACIONAL DE DESARROLLO 2007-2012</vt:lpstr>
      <vt:lpstr>PLAN NACIONAL DE DESARROLLO 2007-2012</vt:lpstr>
      <vt:lpstr>PLAN NACIONAL DE DESARROLLO 2007-2012</vt:lpstr>
      <vt:lpstr>DECRETOS DE FOMENTO A LA EXPORTACION</vt:lpstr>
      <vt:lpstr>DECRETOS DE FOMENTO A LA EXPORTACION</vt:lpstr>
      <vt:lpstr>DRAW BACK</vt:lpstr>
      <vt:lpstr>DRAW BACK</vt:lpstr>
      <vt:lpstr>DRAW BACK</vt:lpstr>
      <vt:lpstr>DRAW BACK</vt:lpstr>
      <vt:lpstr>DRAW BACK</vt:lpstr>
      <vt:lpstr>DRAW BACK</vt:lpstr>
      <vt:lpstr>DRAW BACK</vt:lpstr>
      <vt:lpstr>Determinación de Origen en TLCAN</vt:lpstr>
      <vt:lpstr>Determinación de Origen en TLCAN</vt:lpstr>
      <vt:lpstr>Determinación de Origen en TLCAN</vt:lpstr>
      <vt:lpstr>DRAW BACK</vt:lpstr>
      <vt:lpstr>DRAW BACK</vt:lpstr>
      <vt:lpstr>DRAW BACK</vt:lpstr>
      <vt:lpstr>DRAW BACK</vt:lpstr>
      <vt:lpstr>DRAW BACK</vt:lpstr>
      <vt:lpstr>DRAW BACK</vt:lpstr>
      <vt:lpstr>DETERMINACION DE Origen en el TLCAN</vt:lpstr>
      <vt:lpstr>DRAW BACK</vt:lpstr>
      <vt:lpstr>DRAW BACK</vt:lpstr>
      <vt:lpstr>DRAW BACK</vt:lpstr>
      <vt:lpstr>DRAW BACK</vt:lpstr>
      <vt:lpstr>DRAW BACK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Programa de Fomento a las Exportaciones</dc:title>
  <dc:creator>Mary Trini</dc:creator>
  <cp:lastModifiedBy>Usuario</cp:lastModifiedBy>
  <cp:revision>22</cp:revision>
  <dcterms:created xsi:type="dcterms:W3CDTF">2012-01-12T22:34:08Z</dcterms:created>
  <dcterms:modified xsi:type="dcterms:W3CDTF">2014-11-29T03:02:58Z</dcterms:modified>
</cp:coreProperties>
</file>